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5" r:id="rId3"/>
    <p:sldId id="294" r:id="rId4"/>
    <p:sldId id="281" r:id="rId5"/>
    <p:sldId id="257" r:id="rId6"/>
    <p:sldId id="258" r:id="rId7"/>
    <p:sldId id="259" r:id="rId8"/>
    <p:sldId id="282" r:id="rId9"/>
    <p:sldId id="260" r:id="rId10"/>
    <p:sldId id="261" r:id="rId11"/>
    <p:sldId id="285" r:id="rId12"/>
    <p:sldId id="286" r:id="rId13"/>
    <p:sldId id="287" r:id="rId14"/>
    <p:sldId id="263" r:id="rId15"/>
    <p:sldId id="289" r:id="rId16"/>
    <p:sldId id="291" r:id="rId17"/>
    <p:sldId id="292" r:id="rId18"/>
    <p:sldId id="264" r:id="rId19"/>
    <p:sldId id="265" r:id="rId20"/>
    <p:sldId id="271" r:id="rId21"/>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B3A46-0D54-4ED0-9DD1-B62EAB402FA9}" v="62" dt="2024-08-31T16:18:39.227"/>
    <p1510:client id="{C41E52CF-EC2C-441B-BF10-4559F43F34A6}" v="7" dt="2024-09-01T07:59:54.1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50" d="100"/>
          <a:sy n="50" d="100"/>
        </p:scale>
        <p:origin x="893"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6B8AF"/>
          </a:solidFill>
        </p:spPr>
        <p:txBody>
          <a:bodyPr wrap="square" lIns="0" tIns="0" rIns="0" bIns="0" rtlCol="0"/>
          <a:lstStyle/>
          <a:p>
            <a:endParaRPr/>
          </a:p>
        </p:txBody>
      </p:sp>
      <p:sp>
        <p:nvSpPr>
          <p:cNvPr id="2" name="Holder 2"/>
          <p:cNvSpPr>
            <a:spLocks noGrp="1"/>
          </p:cNvSpPr>
          <p:nvPr>
            <p:ph type="ctrTitle"/>
          </p:nvPr>
        </p:nvSpPr>
        <p:spPr>
          <a:xfrm>
            <a:off x="9591071" y="1831168"/>
            <a:ext cx="5279390" cy="2105660"/>
          </a:xfrm>
          <a:prstGeom prst="rect">
            <a:avLst/>
          </a:prstGeom>
        </p:spPr>
        <p:txBody>
          <a:bodyPr wrap="square" lIns="0" tIns="0" rIns="0" bIns="0">
            <a:spAutoFit/>
          </a:bodyPr>
          <a:lstStyle>
            <a:lvl1pPr>
              <a:defRPr sz="13050" b="0" i="0">
                <a:solidFill>
                  <a:schemeClr val="bg1"/>
                </a:solidFill>
                <a:latin typeface="Cambria"/>
                <a:cs typeface="Cambria"/>
              </a:defRPr>
            </a:lvl1pPr>
          </a:lstStyle>
          <a:p>
            <a:endParaRPr/>
          </a:p>
        </p:txBody>
      </p:sp>
      <p:sp>
        <p:nvSpPr>
          <p:cNvPr id="3" name="Holder 3"/>
          <p:cNvSpPr>
            <a:spLocks noGrp="1"/>
          </p:cNvSpPr>
          <p:nvPr>
            <p:ph type="subTitle" idx="4"/>
          </p:nvPr>
        </p:nvSpPr>
        <p:spPr>
          <a:xfrm>
            <a:off x="10234777" y="6779679"/>
            <a:ext cx="6674484" cy="1855470"/>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5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225001"/>
            <a:ext cx="2619375" cy="1062355"/>
          </a:xfrm>
          <a:custGeom>
            <a:avLst/>
            <a:gdLst/>
            <a:ahLst/>
            <a:cxnLst/>
            <a:rect l="l" t="t" r="r" b="b"/>
            <a:pathLst>
              <a:path w="2619375" h="1062354">
                <a:moveTo>
                  <a:pt x="0" y="0"/>
                </a:moveTo>
                <a:lnTo>
                  <a:pt x="0" y="1061997"/>
                </a:lnTo>
                <a:lnTo>
                  <a:pt x="2619374" y="1061997"/>
                </a:lnTo>
                <a:lnTo>
                  <a:pt x="2619374" y="1061279"/>
                </a:lnTo>
                <a:lnTo>
                  <a:pt x="0" y="0"/>
                </a:lnTo>
                <a:close/>
              </a:path>
            </a:pathLst>
          </a:custGeom>
          <a:solidFill>
            <a:srgbClr val="DECEC8"/>
          </a:solidFill>
        </p:spPr>
        <p:txBody>
          <a:bodyPr wrap="square" lIns="0" tIns="0" rIns="0" bIns="0" rtlCol="0"/>
          <a:lstStyle/>
          <a:p>
            <a:endParaRPr/>
          </a:p>
        </p:txBody>
      </p:sp>
      <p:sp>
        <p:nvSpPr>
          <p:cNvPr id="17" name="bg object 17"/>
          <p:cNvSpPr/>
          <p:nvPr/>
        </p:nvSpPr>
        <p:spPr>
          <a:xfrm>
            <a:off x="7387500" y="0"/>
            <a:ext cx="10896600" cy="10284460"/>
          </a:xfrm>
          <a:custGeom>
            <a:avLst/>
            <a:gdLst/>
            <a:ahLst/>
            <a:cxnLst/>
            <a:rect l="l" t="t" r="r" b="b"/>
            <a:pathLst>
              <a:path w="10896600" h="10284460">
                <a:moveTo>
                  <a:pt x="10896599" y="0"/>
                </a:moveTo>
                <a:lnTo>
                  <a:pt x="0" y="0"/>
                </a:lnTo>
                <a:lnTo>
                  <a:pt x="10896599" y="10284363"/>
                </a:lnTo>
                <a:lnTo>
                  <a:pt x="10896599" y="0"/>
                </a:lnTo>
                <a:close/>
              </a:path>
            </a:pathLst>
          </a:custGeom>
          <a:solidFill>
            <a:srgbClr val="DECEC8"/>
          </a:solidFill>
        </p:spPr>
        <p:txBody>
          <a:bodyPr wrap="square" lIns="0" tIns="0" rIns="0" bIns="0" rtlCol="0"/>
          <a:lstStyle/>
          <a:p>
            <a:endParaRPr/>
          </a:p>
        </p:txBody>
      </p:sp>
      <p:sp>
        <p:nvSpPr>
          <p:cNvPr id="18" name="bg object 18"/>
          <p:cNvSpPr/>
          <p:nvPr/>
        </p:nvSpPr>
        <p:spPr>
          <a:xfrm>
            <a:off x="1176337" y="885822"/>
            <a:ext cx="15935325" cy="8515350"/>
          </a:xfrm>
          <a:custGeom>
            <a:avLst/>
            <a:gdLst/>
            <a:ahLst/>
            <a:cxnLst/>
            <a:rect l="l" t="t" r="r" b="b"/>
            <a:pathLst>
              <a:path w="15935325" h="8515350">
                <a:moveTo>
                  <a:pt x="15935325" y="0"/>
                </a:moveTo>
                <a:lnTo>
                  <a:pt x="0" y="0"/>
                </a:lnTo>
                <a:lnTo>
                  <a:pt x="0" y="8515350"/>
                </a:lnTo>
                <a:lnTo>
                  <a:pt x="15935325" y="8515350"/>
                </a:lnTo>
                <a:lnTo>
                  <a:pt x="15935325"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3050" b="0"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222117" y="1592948"/>
            <a:ext cx="6672580" cy="7052945"/>
          </a:xfrm>
          <a:prstGeom prst="rect">
            <a:avLst/>
          </a:prstGeom>
        </p:spPr>
        <p:txBody>
          <a:bodyPr wrap="square" lIns="0" tIns="0" rIns="0" bIns="0">
            <a:spAutoFit/>
          </a:bodyPr>
          <a:lstStyle>
            <a:lvl1pPr>
              <a:defRPr sz="3900" b="1" i="0">
                <a:solidFill>
                  <a:srgbClr val="DECEC8"/>
                </a:solidFill>
                <a:latin typeface="Cambria"/>
                <a:cs typeface="Cambri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5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17" name="bg object 17"/>
          <p:cNvSpPr/>
          <p:nvPr/>
        </p:nvSpPr>
        <p:spPr>
          <a:xfrm>
            <a:off x="15855060" y="5907507"/>
            <a:ext cx="2433320" cy="3476625"/>
          </a:xfrm>
          <a:custGeom>
            <a:avLst/>
            <a:gdLst/>
            <a:ahLst/>
            <a:cxnLst/>
            <a:rect l="l" t="t" r="r" b="b"/>
            <a:pathLst>
              <a:path w="2433319" h="3476625">
                <a:moveTo>
                  <a:pt x="1738248" y="0"/>
                </a:moveTo>
                <a:lnTo>
                  <a:pt x="0" y="1738312"/>
                </a:lnTo>
                <a:lnTo>
                  <a:pt x="1738248" y="3476621"/>
                </a:lnTo>
                <a:lnTo>
                  <a:pt x="2433002" y="2781894"/>
                </a:lnTo>
                <a:lnTo>
                  <a:pt x="2433002" y="694728"/>
                </a:lnTo>
                <a:lnTo>
                  <a:pt x="1738248" y="0"/>
                </a:lnTo>
                <a:close/>
              </a:path>
            </a:pathLst>
          </a:custGeom>
          <a:solidFill>
            <a:srgbClr val="484C68"/>
          </a:solidFill>
        </p:spPr>
        <p:txBody>
          <a:bodyPr wrap="square" lIns="0" tIns="0" rIns="0" bIns="0" rtlCol="0"/>
          <a:lstStyle/>
          <a:p>
            <a:endParaRPr/>
          </a:p>
        </p:txBody>
      </p:sp>
      <p:sp>
        <p:nvSpPr>
          <p:cNvPr id="18" name="bg object 18"/>
          <p:cNvSpPr/>
          <p:nvPr/>
        </p:nvSpPr>
        <p:spPr>
          <a:xfrm>
            <a:off x="8716814" y="8595246"/>
            <a:ext cx="2892425" cy="1692275"/>
          </a:xfrm>
          <a:custGeom>
            <a:avLst/>
            <a:gdLst/>
            <a:ahLst/>
            <a:cxnLst/>
            <a:rect l="l" t="t" r="r" b="b"/>
            <a:pathLst>
              <a:path w="2892425" h="1692275">
                <a:moveTo>
                  <a:pt x="1691749" y="0"/>
                </a:moveTo>
                <a:lnTo>
                  <a:pt x="0" y="1691752"/>
                </a:lnTo>
                <a:lnTo>
                  <a:pt x="2401118" y="1691752"/>
                </a:lnTo>
                <a:lnTo>
                  <a:pt x="2892305" y="1200565"/>
                </a:lnTo>
                <a:lnTo>
                  <a:pt x="1691749" y="0"/>
                </a:lnTo>
                <a:close/>
              </a:path>
            </a:pathLst>
          </a:custGeom>
          <a:solidFill>
            <a:srgbClr val="484C68"/>
          </a:solidFill>
        </p:spPr>
        <p:txBody>
          <a:bodyPr wrap="square" lIns="0" tIns="0" rIns="0" bIns="0" rtlCol="0"/>
          <a:lstStyle/>
          <a:p>
            <a:endParaRPr/>
          </a:p>
        </p:txBody>
      </p:sp>
      <p:sp>
        <p:nvSpPr>
          <p:cNvPr id="19" name="bg object 19"/>
          <p:cNvSpPr/>
          <p:nvPr/>
        </p:nvSpPr>
        <p:spPr>
          <a:xfrm>
            <a:off x="8132495" y="8057502"/>
            <a:ext cx="2371725" cy="2230120"/>
          </a:xfrm>
          <a:custGeom>
            <a:avLst/>
            <a:gdLst/>
            <a:ahLst/>
            <a:cxnLst/>
            <a:rect l="l" t="t" r="r" b="b"/>
            <a:pathLst>
              <a:path w="2371725" h="2230120">
                <a:moveTo>
                  <a:pt x="1738312" y="0"/>
                </a:moveTo>
                <a:lnTo>
                  <a:pt x="0" y="1740807"/>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a:p>
        </p:txBody>
      </p:sp>
      <p:sp>
        <p:nvSpPr>
          <p:cNvPr id="20" name="bg object 20"/>
          <p:cNvSpPr/>
          <p:nvPr/>
        </p:nvSpPr>
        <p:spPr>
          <a:xfrm>
            <a:off x="11900026" y="6899998"/>
            <a:ext cx="5772150" cy="3387090"/>
          </a:xfrm>
          <a:custGeom>
            <a:avLst/>
            <a:gdLst/>
            <a:ahLst/>
            <a:cxnLst/>
            <a:rect l="l" t="t" r="r" b="b"/>
            <a:pathLst>
              <a:path w="5772150" h="3387090">
                <a:moveTo>
                  <a:pt x="2887344" y="0"/>
                </a:moveTo>
                <a:lnTo>
                  <a:pt x="0" y="2886048"/>
                </a:lnTo>
                <a:lnTo>
                  <a:pt x="501124" y="3386998"/>
                </a:lnTo>
                <a:lnTo>
                  <a:pt x="5271444" y="3386998"/>
                </a:lnTo>
                <a:lnTo>
                  <a:pt x="5772124" y="2886098"/>
                </a:lnTo>
                <a:lnTo>
                  <a:pt x="2887344" y="0"/>
                </a:lnTo>
                <a:close/>
              </a:path>
            </a:pathLst>
          </a:custGeom>
          <a:solidFill>
            <a:srgbClr val="70B1DA"/>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1909360" y="0"/>
                </a:moveTo>
                <a:lnTo>
                  <a:pt x="0" y="0"/>
                </a:lnTo>
                <a:lnTo>
                  <a:pt x="0" y="2234839"/>
                </a:lnTo>
                <a:lnTo>
                  <a:pt x="271011" y="2506014"/>
                </a:lnTo>
                <a:lnTo>
                  <a:pt x="2343949" y="434327"/>
                </a:lnTo>
                <a:lnTo>
                  <a:pt x="1909360" y="0"/>
                </a:lnTo>
                <a:close/>
              </a:path>
            </a:pathLst>
          </a:custGeom>
          <a:solidFill>
            <a:srgbClr val="70B1DA"/>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385952" y="298272"/>
            <a:ext cx="17528794" cy="3515067"/>
          </a:xfrm>
          <a:prstGeom prst="rect">
            <a:avLst/>
          </a:prstGeom>
        </p:spPr>
        <p:txBody>
          <a:bodyPr wrap="square" lIns="0" tIns="0" rIns="0" bIns="0">
            <a:spAutoFit/>
          </a:bodyPr>
          <a:lstStyle>
            <a:lvl1pPr>
              <a:defRPr sz="13050" b="0" i="0">
                <a:solidFill>
                  <a:schemeClr val="bg1"/>
                </a:solidFill>
                <a:latin typeface="Cambria"/>
                <a:cs typeface="Cambria"/>
              </a:defRPr>
            </a:lvl1pPr>
          </a:lstStyle>
          <a:p>
            <a:endParaRPr/>
          </a:p>
        </p:txBody>
      </p:sp>
      <p:sp>
        <p:nvSpPr>
          <p:cNvPr id="3" name="Holder 3"/>
          <p:cNvSpPr>
            <a:spLocks noGrp="1"/>
          </p:cNvSpPr>
          <p:nvPr>
            <p:ph type="body" idx="1"/>
          </p:nvPr>
        </p:nvSpPr>
        <p:spPr>
          <a:xfrm>
            <a:off x="4030357" y="3865435"/>
            <a:ext cx="10213975" cy="32486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2750" y="1492250"/>
            <a:ext cx="7152799" cy="2439770"/>
          </a:xfrm>
          <a:prstGeom prst="rect">
            <a:avLst/>
          </a:prstGeom>
        </p:spPr>
        <p:txBody>
          <a:bodyPr vert="horz" wrap="square" lIns="0" tIns="185420" rIns="0" bIns="0" rtlCol="0">
            <a:spAutoFit/>
          </a:bodyPr>
          <a:lstStyle/>
          <a:p>
            <a:pPr marL="12700" marR="5080">
              <a:lnSpc>
                <a:spcPts val="6830"/>
              </a:lnSpc>
              <a:spcBef>
                <a:spcPts val="1460"/>
              </a:spcBef>
            </a:pPr>
            <a:endParaRPr lang="en-IN" sz="1200" b="1" spc="210" dirty="0">
              <a:solidFill>
                <a:srgbClr val="FFFFFF"/>
              </a:solidFill>
              <a:latin typeface="Cambria"/>
              <a:cs typeface="Cambria"/>
            </a:endParaRPr>
          </a:p>
          <a:p>
            <a:pPr marL="206375" marR="93345" indent="38100">
              <a:lnSpc>
                <a:spcPct val="120000"/>
              </a:lnSpc>
              <a:spcAft>
                <a:spcPts val="1315"/>
              </a:spcAft>
            </a:pPr>
            <a:endParaRPr lang="en-IN" sz="1800" kern="100" dirty="0">
              <a:solidFill>
                <a:srgbClr val="000000"/>
              </a:solidFill>
              <a:effectLst/>
              <a:latin typeface="Arial" panose="020B0604020202020204" pitchFamily="34" charset="0"/>
              <a:ea typeface="Arial" panose="020B0604020202020204" pitchFamily="34" charset="0"/>
            </a:endParaRPr>
          </a:p>
          <a:p>
            <a:pPr marL="12700" marR="5080">
              <a:lnSpc>
                <a:spcPts val="6830"/>
              </a:lnSpc>
              <a:spcBef>
                <a:spcPts val="1460"/>
              </a:spcBef>
            </a:pPr>
            <a:endParaRPr sz="1200" b="1" dirty="0">
              <a:latin typeface="Cambria"/>
              <a:cs typeface="Cambria"/>
            </a:endParaRPr>
          </a:p>
        </p:txBody>
      </p:sp>
      <p:sp>
        <p:nvSpPr>
          <p:cNvPr id="14" name="TextBox 13">
            <a:extLst>
              <a:ext uri="{FF2B5EF4-FFF2-40B4-BE49-F238E27FC236}">
                <a16:creationId xmlns:a16="http://schemas.microsoft.com/office/drawing/2014/main" id="{8CFDFB3C-7320-A3E2-2309-5EF3ECC45262}"/>
              </a:ext>
            </a:extLst>
          </p:cNvPr>
          <p:cNvSpPr txBox="1"/>
          <p:nvPr/>
        </p:nvSpPr>
        <p:spPr>
          <a:xfrm>
            <a:off x="2139951" y="730251"/>
            <a:ext cx="11887200" cy="8066183"/>
          </a:xfrm>
          <a:prstGeom prst="rect">
            <a:avLst/>
          </a:prstGeom>
          <a:noFill/>
        </p:spPr>
        <p:txBody>
          <a:bodyPr wrap="square">
            <a:spAutoFit/>
          </a:bodyPr>
          <a:lstStyle/>
          <a:p>
            <a:pPr marL="3244850" indent="-2121535">
              <a:lnSpc>
                <a:spcPct val="107000"/>
              </a:lnSpc>
              <a:spcAft>
                <a:spcPts val="800"/>
              </a:spcAft>
            </a:pPr>
            <a:r>
              <a:rPr lang="en-IN" sz="4800" kern="100" dirty="0">
                <a:solidFill>
                  <a:schemeClr val="accent1"/>
                </a:solidFill>
                <a:effectLst/>
                <a:latin typeface="Arial" panose="020B0604020202020204" pitchFamily="34" charset="0"/>
                <a:ea typeface="Arial" panose="020B0604020202020204" pitchFamily="34" charset="0"/>
              </a:rPr>
              <a:t>Front End Engineering-II Project</a:t>
            </a:r>
          </a:p>
          <a:p>
            <a:pPr>
              <a:lnSpc>
                <a:spcPct val="107000"/>
              </a:lnSpc>
              <a:spcAft>
                <a:spcPts val="800"/>
              </a:spcAft>
            </a:pPr>
            <a:r>
              <a:rPr lang="en-IN" sz="2800" kern="100" dirty="0">
                <a:solidFill>
                  <a:schemeClr val="bg1"/>
                </a:solidFill>
                <a:latin typeface="Calibri" panose="020F0502020204030204" pitchFamily="34" charset="0"/>
                <a:ea typeface="Calibri" panose="020F0502020204030204" pitchFamily="34" charset="0"/>
              </a:rPr>
              <a:t>                      </a:t>
            </a:r>
            <a:r>
              <a:rPr lang="en-IN" sz="3200" b="1" kern="100" dirty="0">
                <a:solidFill>
                  <a:schemeClr val="bg1"/>
                </a:solidFill>
                <a:latin typeface="Calibri" panose="020F0502020204030204" pitchFamily="34" charset="0"/>
                <a:ea typeface="Calibri" panose="020F0502020204030204" pitchFamily="34" charset="0"/>
              </a:rPr>
              <a:t>Team</a:t>
            </a:r>
            <a:r>
              <a:rPr lang="en-IN" sz="3200" b="1" kern="100" dirty="0">
                <a:solidFill>
                  <a:schemeClr val="bg1"/>
                </a:solidFill>
                <a:effectLst/>
                <a:latin typeface="Calibri" panose="020F0502020204030204" pitchFamily="34" charset="0"/>
                <a:ea typeface="Calibri" panose="020F0502020204030204" pitchFamily="34" charset="0"/>
              </a:rPr>
              <a:t> Details :-  </a:t>
            </a:r>
          </a:p>
          <a:p>
            <a:pPr>
              <a:lnSpc>
                <a:spcPct val="107000"/>
              </a:lnSpc>
              <a:spcAft>
                <a:spcPts val="800"/>
              </a:spcAft>
            </a:pPr>
            <a:r>
              <a:rPr lang="en-IN" sz="2800" kern="100" dirty="0">
                <a:solidFill>
                  <a:schemeClr val="bg1"/>
                </a:solidFill>
                <a:latin typeface="Calibri" panose="020F0502020204030204" pitchFamily="34" charset="0"/>
                <a:ea typeface="Calibri" panose="020F0502020204030204" pitchFamily="34" charset="0"/>
              </a:rPr>
              <a:t>                          </a:t>
            </a:r>
            <a:r>
              <a:rPr lang="en-IN" sz="2800" kern="100" dirty="0">
                <a:solidFill>
                  <a:schemeClr val="bg1"/>
                </a:solidFill>
                <a:effectLst/>
                <a:latin typeface="Calibri" panose="020F0502020204030204" pitchFamily="34" charset="0"/>
                <a:ea typeface="Calibri" panose="020F0502020204030204" pitchFamily="34" charset="0"/>
              </a:rPr>
              <a:t>Hardik Jain (2310991837)</a:t>
            </a:r>
          </a:p>
          <a:p>
            <a:pPr marL="1485900">
              <a:lnSpc>
                <a:spcPct val="107000"/>
              </a:lnSpc>
              <a:spcAft>
                <a:spcPts val="800"/>
              </a:spcAft>
            </a:pPr>
            <a:r>
              <a:rPr lang="en-IN" sz="2800" kern="100" dirty="0">
                <a:solidFill>
                  <a:schemeClr val="bg1"/>
                </a:solidFill>
                <a:effectLst/>
                <a:latin typeface="Calibri" panose="020F0502020204030204" pitchFamily="34" charset="0"/>
                <a:ea typeface="Calibri" panose="020F0502020204030204" pitchFamily="34" charset="0"/>
              </a:rPr>
              <a:t>        Khushi Chauhan(2310991872)</a:t>
            </a:r>
          </a:p>
          <a:p>
            <a:pPr marL="1485900">
              <a:lnSpc>
                <a:spcPct val="107000"/>
              </a:lnSpc>
              <a:spcAft>
                <a:spcPts val="800"/>
              </a:spcAft>
            </a:pPr>
            <a:r>
              <a:rPr lang="en-IN" sz="2800" kern="100" dirty="0">
                <a:solidFill>
                  <a:schemeClr val="bg1"/>
                </a:solidFill>
                <a:effectLst/>
                <a:latin typeface="Calibri" panose="020F0502020204030204" pitchFamily="34" charset="0"/>
                <a:ea typeface="Calibri" panose="020F0502020204030204" pitchFamily="34" charset="0"/>
              </a:rPr>
              <a:t>        </a:t>
            </a:r>
            <a:r>
              <a:rPr lang="en-IN" sz="2800" kern="100" dirty="0" err="1">
                <a:solidFill>
                  <a:schemeClr val="bg1"/>
                </a:solidFill>
                <a:effectLst/>
                <a:latin typeface="Calibri" panose="020F0502020204030204" pitchFamily="34" charset="0"/>
                <a:ea typeface="Calibri" panose="020F0502020204030204" pitchFamily="34" charset="0"/>
              </a:rPr>
              <a:t>Lovish</a:t>
            </a:r>
            <a:r>
              <a:rPr lang="en-IN" sz="2800" kern="100" dirty="0">
                <a:solidFill>
                  <a:schemeClr val="bg1"/>
                </a:solidFill>
                <a:effectLst/>
                <a:latin typeface="Calibri" panose="020F0502020204030204" pitchFamily="34" charset="0"/>
                <a:ea typeface="Calibri" panose="020F0502020204030204" pitchFamily="34" charset="0"/>
              </a:rPr>
              <a:t> Monga (2310991886)</a:t>
            </a:r>
          </a:p>
          <a:p>
            <a:pPr marL="1485900">
              <a:lnSpc>
                <a:spcPct val="107000"/>
              </a:lnSpc>
              <a:spcAft>
                <a:spcPts val="800"/>
              </a:spcAft>
            </a:pPr>
            <a:r>
              <a:rPr lang="en-IN" sz="2800" kern="100" dirty="0">
                <a:solidFill>
                  <a:schemeClr val="bg1"/>
                </a:solidFill>
                <a:effectLst/>
                <a:latin typeface="Calibri" panose="020F0502020204030204" pitchFamily="34" charset="0"/>
                <a:ea typeface="Calibri" panose="020F0502020204030204" pitchFamily="34" charset="0"/>
              </a:rPr>
              <a:t>        Kashish Sharma (2310992574) </a:t>
            </a:r>
          </a:p>
          <a:p>
            <a:pPr marL="1485900">
              <a:lnSpc>
                <a:spcPct val="107000"/>
              </a:lnSpc>
              <a:spcAft>
                <a:spcPts val="800"/>
              </a:spcAft>
            </a:pPr>
            <a:r>
              <a:rPr lang="en-IN" sz="2800" kern="100" dirty="0">
                <a:solidFill>
                  <a:schemeClr val="bg1"/>
                </a:solidFill>
                <a:effectLst/>
                <a:latin typeface="Calibri" panose="020F0502020204030204" pitchFamily="34" charset="0"/>
                <a:ea typeface="Calibri" panose="020F0502020204030204" pitchFamily="34" charset="0"/>
              </a:rPr>
              <a:t> </a:t>
            </a:r>
          </a:p>
          <a:p>
            <a:pPr>
              <a:lnSpc>
                <a:spcPct val="107000"/>
              </a:lnSpc>
              <a:spcAft>
                <a:spcPts val="10"/>
              </a:spcAft>
            </a:pPr>
            <a:r>
              <a:rPr lang="en-IN" sz="2800" kern="100" dirty="0">
                <a:solidFill>
                  <a:schemeClr val="bg1"/>
                </a:solidFill>
                <a:effectLst/>
                <a:latin typeface="Times New Roman" panose="02020603050405020304" pitchFamily="18" charset="0"/>
                <a:ea typeface="Times New Roman" panose="02020603050405020304" pitchFamily="18" charset="0"/>
              </a:rPr>
              <a:t>                     </a:t>
            </a:r>
            <a:r>
              <a:rPr lang="en-IN" sz="3200" b="1" kern="100" dirty="0">
                <a:solidFill>
                  <a:schemeClr val="bg1"/>
                </a:solidFill>
                <a:effectLst/>
                <a:latin typeface="Times New Roman" panose="02020603050405020304" pitchFamily="18" charset="0"/>
                <a:ea typeface="Times New Roman" panose="02020603050405020304" pitchFamily="18" charset="0"/>
              </a:rPr>
              <a:t>Faculty Coordinator:-</a:t>
            </a:r>
          </a:p>
          <a:p>
            <a:pPr>
              <a:lnSpc>
                <a:spcPct val="107000"/>
              </a:lnSpc>
              <a:spcAft>
                <a:spcPts val="10"/>
              </a:spcAft>
            </a:pPr>
            <a:r>
              <a:rPr lang="en-IN" sz="2800" kern="100" dirty="0">
                <a:solidFill>
                  <a:schemeClr val="bg1"/>
                </a:solidFill>
                <a:latin typeface="Times New Roman" panose="02020603050405020304" pitchFamily="18" charset="0"/>
                <a:ea typeface="Times New Roman" panose="02020603050405020304" pitchFamily="18" charset="0"/>
              </a:rPr>
              <a:t>                         </a:t>
            </a:r>
            <a:r>
              <a:rPr lang="en-IN" sz="2800" kern="100" dirty="0" err="1">
                <a:solidFill>
                  <a:schemeClr val="bg1"/>
                </a:solidFill>
                <a:effectLst/>
                <a:latin typeface="Times New Roman" panose="02020603050405020304" pitchFamily="18" charset="0"/>
                <a:ea typeface="Times New Roman" panose="02020603050405020304" pitchFamily="18" charset="0"/>
              </a:rPr>
              <a:t>Thirupathy</a:t>
            </a:r>
            <a:r>
              <a:rPr lang="en-IN" sz="2800" kern="100" dirty="0">
                <a:solidFill>
                  <a:schemeClr val="bg1"/>
                </a:solidFill>
                <a:effectLst/>
                <a:latin typeface="Times New Roman" panose="02020603050405020304" pitchFamily="18" charset="0"/>
                <a:ea typeface="Times New Roman" panose="02020603050405020304" pitchFamily="18" charset="0"/>
              </a:rPr>
              <a:t> M</a:t>
            </a:r>
            <a:endParaRPr lang="en-IN" sz="2800" kern="100" dirty="0">
              <a:solidFill>
                <a:schemeClr val="bg1"/>
              </a:solidFill>
              <a:effectLst/>
              <a:latin typeface="Calibri" panose="020F0502020204030204" pitchFamily="34" charset="0"/>
              <a:ea typeface="Calibri" panose="020F0502020204030204" pitchFamily="34" charset="0"/>
            </a:endParaRPr>
          </a:p>
          <a:p>
            <a:pPr marL="3244850" indent="-2121535">
              <a:lnSpc>
                <a:spcPct val="107000"/>
              </a:lnSpc>
              <a:spcAft>
                <a:spcPts val="800"/>
              </a:spcAft>
            </a:pPr>
            <a:r>
              <a:rPr lang="en-IN" sz="3200" kern="100" dirty="0">
                <a:solidFill>
                  <a:schemeClr val="accent1"/>
                </a:solidFill>
                <a:latin typeface="Arial" panose="020B0604020202020204" pitchFamily="34" charset="0"/>
                <a:ea typeface="Calibri" panose="020F0502020204030204" pitchFamily="34" charset="0"/>
              </a:rPr>
              <a:t>          </a:t>
            </a:r>
            <a:r>
              <a:rPr lang="en-IN" sz="2800" kern="100" dirty="0">
                <a:solidFill>
                  <a:schemeClr val="bg1">
                    <a:lumMod val="95000"/>
                  </a:schemeClr>
                </a:solidFill>
                <a:latin typeface="Arial" panose="020B0604020202020204" pitchFamily="34" charset="0"/>
                <a:ea typeface="Calibri" panose="020F0502020204030204" pitchFamily="34" charset="0"/>
              </a:rPr>
              <a:t>Dr Yogesh</a:t>
            </a:r>
          </a:p>
          <a:p>
            <a:pPr marL="3244850" indent="-2121535">
              <a:lnSpc>
                <a:spcPct val="107000"/>
              </a:lnSpc>
              <a:spcAft>
                <a:spcPts val="800"/>
              </a:spcAft>
            </a:pPr>
            <a:endParaRPr lang="en-IN" sz="2800" b="1" kern="100" dirty="0">
              <a:solidFill>
                <a:schemeClr val="bg1">
                  <a:lumMod val="95000"/>
                </a:schemeClr>
              </a:solidFill>
              <a:latin typeface="Arial" panose="020B0604020202020204" pitchFamily="34" charset="0"/>
              <a:ea typeface="Calibri" panose="020F0502020204030204" pitchFamily="34" charset="0"/>
            </a:endParaRPr>
          </a:p>
          <a:p>
            <a:pPr marL="3244850" indent="-2121535">
              <a:lnSpc>
                <a:spcPct val="107000"/>
              </a:lnSpc>
              <a:spcAft>
                <a:spcPts val="800"/>
              </a:spcAft>
            </a:pPr>
            <a:r>
              <a:rPr lang="en-IN" sz="2800" b="1" kern="100" dirty="0" err="1">
                <a:solidFill>
                  <a:schemeClr val="tx2">
                    <a:lumMod val="60000"/>
                    <a:lumOff val="40000"/>
                  </a:schemeClr>
                </a:solidFill>
                <a:effectLst/>
                <a:latin typeface="Times New Roman" panose="02020603050405020304" pitchFamily="18" charset="0"/>
                <a:ea typeface="Times New Roman" panose="02020603050405020304" pitchFamily="18" charset="0"/>
              </a:rPr>
              <a:t>Chitkara</a:t>
            </a:r>
            <a:r>
              <a:rPr lang="en-IN" sz="2800" b="1" kern="100" dirty="0">
                <a:solidFill>
                  <a:schemeClr val="tx2">
                    <a:lumMod val="60000"/>
                    <a:lumOff val="40000"/>
                  </a:schemeClr>
                </a:solidFill>
                <a:effectLst/>
                <a:latin typeface="Times New Roman" panose="02020603050405020304" pitchFamily="18" charset="0"/>
                <a:ea typeface="Times New Roman" panose="02020603050405020304" pitchFamily="18" charset="0"/>
              </a:rPr>
              <a:t> University Institute of Engineering and Technology, </a:t>
            </a:r>
            <a:r>
              <a:rPr lang="en-IN" sz="2800" b="1" kern="100" dirty="0" err="1">
                <a:solidFill>
                  <a:schemeClr val="tx2">
                    <a:lumMod val="60000"/>
                    <a:lumOff val="40000"/>
                  </a:schemeClr>
                </a:solidFill>
                <a:effectLst/>
                <a:latin typeface="Times New Roman" panose="02020603050405020304" pitchFamily="18" charset="0"/>
                <a:ea typeface="Times New Roman" panose="02020603050405020304" pitchFamily="18" charset="0"/>
              </a:rPr>
              <a:t>Chitkara</a:t>
            </a:r>
            <a:r>
              <a:rPr lang="en-IN" sz="2800" b="1" kern="100" dirty="0">
                <a:solidFill>
                  <a:schemeClr val="tx2">
                    <a:lumMod val="60000"/>
                    <a:lumOff val="40000"/>
                  </a:schemeClr>
                </a:solidFill>
                <a:effectLst/>
                <a:latin typeface="Times New Roman" panose="02020603050405020304" pitchFamily="18" charset="0"/>
                <a:ea typeface="Times New Roman" panose="02020603050405020304" pitchFamily="18" charset="0"/>
              </a:rPr>
              <a:t> University, Punjab</a:t>
            </a:r>
            <a:endParaRPr lang="en-IN" sz="2800" kern="100" dirty="0">
              <a:solidFill>
                <a:schemeClr val="tx2">
                  <a:lumMod val="60000"/>
                  <a:lumOff val="40000"/>
                </a:schemeClr>
              </a:solidFill>
              <a:effectLst/>
              <a:latin typeface="Calibri" panose="020F0502020204030204" pitchFamily="34" charset="0"/>
              <a:ea typeface="Calibri" panose="020F0502020204030204" pitchFamily="34" charset="0"/>
            </a:endParaRPr>
          </a:p>
          <a:p>
            <a:pPr marL="3244850" indent="-2121535">
              <a:lnSpc>
                <a:spcPct val="107000"/>
              </a:lnSpc>
              <a:spcAft>
                <a:spcPts val="800"/>
              </a:spcAft>
            </a:pPr>
            <a:endParaRPr lang="en-IN" sz="2800" kern="100" dirty="0">
              <a:solidFill>
                <a:schemeClr val="accent1"/>
              </a:solidFill>
              <a:latin typeface="Arial" panose="020B0604020202020204" pitchFamily="34" charset="0"/>
              <a:ea typeface="Calibri" panose="020F0502020204030204" pitchFamily="34" charset="0"/>
            </a:endParaRPr>
          </a:p>
        </p:txBody>
      </p:sp>
      <p:pic>
        <p:nvPicPr>
          <p:cNvPr id="3" name="image4.png">
            <a:extLst>
              <a:ext uri="{FF2B5EF4-FFF2-40B4-BE49-F238E27FC236}">
                <a16:creationId xmlns:a16="http://schemas.microsoft.com/office/drawing/2014/main" id="{88F0282A-436B-8625-4238-E034450E28AF}"/>
              </a:ext>
            </a:extLst>
          </p:cNvPr>
          <p:cNvPicPr/>
          <p:nvPr/>
        </p:nvPicPr>
        <p:blipFill>
          <a:blip r:embed="rId2"/>
          <a:srcRect/>
          <a:stretch>
            <a:fillRect/>
          </a:stretch>
        </p:blipFill>
        <p:spPr>
          <a:xfrm>
            <a:off x="15855950" y="273050"/>
            <a:ext cx="2209800" cy="1066800"/>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1" y="0"/>
            <a:ext cx="5647690" cy="5734685"/>
            <a:chOff x="12640781" y="0"/>
            <a:chExt cx="5647690" cy="5734685"/>
          </a:xfrm>
        </p:grpSpPr>
        <p:sp>
          <p:nvSpPr>
            <p:cNvPr id="3" name="object 3"/>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sp>
        <p:nvSpPr>
          <p:cNvPr id="9" name="object 9"/>
          <p:cNvSpPr txBox="1">
            <a:spLocks noGrp="1"/>
          </p:cNvSpPr>
          <p:nvPr>
            <p:ph type="title"/>
          </p:nvPr>
        </p:nvSpPr>
        <p:spPr>
          <a:xfrm>
            <a:off x="4121150" y="116793"/>
            <a:ext cx="4874260" cy="644407"/>
          </a:xfrm>
          <a:prstGeom prst="rect">
            <a:avLst/>
          </a:prstGeom>
        </p:spPr>
        <p:txBody>
          <a:bodyPr vert="horz" wrap="square" lIns="0" tIns="15875" rIns="0" bIns="0" rtlCol="0">
            <a:spAutoFit/>
          </a:bodyPr>
          <a:lstStyle/>
          <a:p>
            <a:pPr marR="5080" algn="r">
              <a:lnSpc>
                <a:spcPts val="4850"/>
              </a:lnSpc>
              <a:spcBef>
                <a:spcPts val="125"/>
              </a:spcBef>
            </a:pPr>
            <a:r>
              <a:rPr lang="en-IN" sz="4400" dirty="0"/>
              <a:t>Modules :-</a:t>
            </a:r>
            <a:endParaRPr sz="4400" dirty="0"/>
          </a:p>
        </p:txBody>
      </p:sp>
      <p:sp>
        <p:nvSpPr>
          <p:cNvPr id="12" name="object 12"/>
          <p:cNvSpPr txBox="1"/>
          <p:nvPr/>
        </p:nvSpPr>
        <p:spPr>
          <a:xfrm>
            <a:off x="646862" y="958850"/>
            <a:ext cx="14294688" cy="8717515"/>
          </a:xfrm>
          <a:prstGeom prst="rect">
            <a:avLst/>
          </a:prstGeom>
        </p:spPr>
        <p:txBody>
          <a:bodyPr vert="horz" wrap="square" lIns="0" tIns="12700" rIns="0" bIns="0" rtlCol="0">
            <a:spAutoFit/>
          </a:bodyPr>
          <a:lstStyle/>
          <a:p>
            <a:pPr lvl="0" fontAlgn="base">
              <a:lnSpc>
                <a:spcPct val="107000"/>
              </a:lnSpc>
              <a:spcAft>
                <a:spcPts val="1055"/>
              </a:spcAft>
              <a:buClr>
                <a:srgbClr val="000000"/>
              </a:buClr>
              <a:buSzPts val="1400"/>
            </a:pPr>
            <a:r>
              <a:rPr lang="en-IN" sz="18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b="1" kern="100" dirty="0">
                <a:solidFill>
                  <a:schemeClr val="bg1"/>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 </a:t>
            </a: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Home/Feed Page        (estimated : 20/08/24)    </a:t>
            </a:r>
          </a:p>
          <a:p>
            <a:pPr marL="48196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(HTML, CSS)</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Navigation Bar</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b="1" kern="100" dirty="0">
                <a:solidFill>
                  <a:schemeClr val="bg1"/>
                </a:solidFill>
                <a:latin typeface="Times New Roman" panose="02020603050405020304" pitchFamily="18" charset="0"/>
                <a:ea typeface="Times New Roman" panose="02020603050405020304" pitchFamily="18" charset="0"/>
              </a:rPr>
              <a:t>:-</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Links to Home, Explore, Notifications, Messages, and Profile.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Add a Search bar for searching doctors, clinics and services.  </a:t>
            </a:r>
            <a:r>
              <a:rPr lang="en-IN" sz="2000" b="1" kern="100" dirty="0">
                <a:solidFill>
                  <a:schemeClr val="bg1"/>
                </a:solidFill>
                <a:effectLst/>
                <a:latin typeface="Times New Roman" panose="02020603050405020304" pitchFamily="18" charset="0"/>
                <a:ea typeface="Times New Roman" panose="02020603050405020304" pitchFamily="18" charset="0"/>
              </a:rPr>
              <a:t>Feed</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160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Displays posts, articles, or updates from Existing patients. </a:t>
            </a:r>
            <a:r>
              <a:rPr lang="en-IN" sz="2000" kern="100" dirty="0">
                <a:solidFill>
                  <a:schemeClr val="bg1"/>
                </a:solidFill>
                <a:effectLst/>
                <a:latin typeface="Calibri" panose="020F0502020204030204" pitchFamily="34" charset="0"/>
                <a:ea typeface="Calibri" panose="020F0502020204030204" pitchFamily="34" charset="0"/>
              </a:rPr>
              <a:t>  </a:t>
            </a:r>
          </a:p>
          <a:p>
            <a:pPr lvl="0" fontAlgn="base">
              <a:lnSpc>
                <a:spcPct val="107000"/>
              </a:lnSpc>
              <a:spcAft>
                <a:spcPts val="84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2. Profile Page            (estimated: 27/08/24)     </a:t>
            </a:r>
          </a:p>
          <a:p>
            <a:pPr marL="5715" indent="-6350">
              <a:lnSpc>
                <a:spcPct val="107000"/>
              </a:lnSpc>
              <a:spcAft>
                <a:spcPts val="930"/>
              </a:spcAft>
            </a:pPr>
            <a:r>
              <a:rPr lang="en-IN" sz="2000" b="1" kern="100" dirty="0">
                <a:solidFill>
                  <a:schemeClr val="bg1"/>
                </a:solidFill>
                <a:effectLst/>
                <a:latin typeface="Calibri" panose="020F0502020204030204" pitchFamily="34" charset="0"/>
                <a:ea typeface="Calibri" panose="020F0502020204030204" pitchFamily="34" charset="0"/>
              </a:rPr>
              <a:t>    (HTML, CSS, JS, Bootstrap)  </a:t>
            </a:r>
          </a:p>
          <a:p>
            <a:pPr marL="481965" marR="70485" indent="-6350">
              <a:lnSpc>
                <a:spcPct val="112000"/>
              </a:lnSpc>
              <a:spcAft>
                <a:spcPts val="179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Profile picture of the healthcare professional or patient.</a:t>
            </a:r>
          </a:p>
          <a:p>
            <a:pPr marL="481965" marR="70485" indent="-6350">
              <a:lnSpc>
                <a:spcPct val="112000"/>
              </a:lnSpc>
              <a:spcAft>
                <a:spcPts val="179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Name of the doctor or patient. </a:t>
            </a:r>
            <a:r>
              <a:rPr lang="en-IN" sz="2000" kern="100" dirty="0">
                <a:solidFill>
                  <a:schemeClr val="bg1"/>
                </a:solidFill>
                <a:effectLst/>
                <a:latin typeface="Calibri" panose="020F0502020204030204" pitchFamily="34" charset="0"/>
                <a:ea typeface="Calibri" panose="020F0502020204030204" pitchFamily="34" charset="0"/>
              </a:rPr>
              <a:t>  </a:t>
            </a:r>
          </a:p>
          <a:p>
            <a:pPr marL="481965" marR="70485" indent="-6350">
              <a:lnSpc>
                <a:spcPct val="112000"/>
              </a:lnSpc>
              <a:spcAft>
                <a:spcPts val="1790"/>
              </a:spcAft>
            </a:pPr>
            <a:r>
              <a:rPr lang="en-IN" sz="2000" kern="100" dirty="0">
                <a:solidFill>
                  <a:schemeClr val="bg1"/>
                </a:solidFill>
                <a:effectLst/>
                <a:latin typeface="Calibri" panose="020F0502020204030204" pitchFamily="34" charset="0"/>
                <a:ea typeface="Calibri" panose="020F0502020204030204" pitchFamily="34" charset="0"/>
              </a:rPr>
              <a:t>◦Title/Role of doctor or specialist.</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481965" marR="70485" indent="-6350">
              <a:lnSpc>
                <a:spcPct val="112000"/>
              </a:lnSpc>
              <a:spcAft>
                <a:spcPts val="165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Contact Information: Email, phone number(if applicable)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575"/>
              </a:spcAft>
            </a:pPr>
            <a:r>
              <a:rPr lang="en-IN" sz="2000" b="1" kern="100" dirty="0">
                <a:solidFill>
                  <a:schemeClr val="bg1"/>
                </a:solidFill>
                <a:effectLst/>
                <a:latin typeface="Times New Roman" panose="02020603050405020304" pitchFamily="18" charset="0"/>
                <a:ea typeface="Times New Roman" panose="02020603050405020304" pitchFamily="18" charset="0"/>
              </a:rPr>
              <a:t>Stats Overview</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57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Appointments: Number of past and upcoming appointments.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575"/>
              </a:spcAft>
            </a:pPr>
            <a:r>
              <a:rPr lang="en-IN" sz="2000" dirty="0">
                <a:solidFill>
                  <a:schemeClr val="bg1"/>
                </a:solidFill>
                <a:effectLst/>
                <a:latin typeface="Calibri" panose="020F0502020204030204" pitchFamily="34" charset="0"/>
                <a:ea typeface="Calibri" panose="020F0502020204030204" pitchFamily="34" charset="0"/>
              </a:rPr>
              <a:t>◦ Reviews: Average rating or Reviews. </a:t>
            </a:r>
          </a:p>
          <a:p>
            <a:pPr marL="481965" indent="-6350">
              <a:lnSpc>
                <a:spcPct val="109000"/>
              </a:lnSpc>
              <a:spcAft>
                <a:spcPts val="1575"/>
              </a:spcAft>
            </a:pPr>
            <a:r>
              <a:rPr lang="en-IN" sz="2000" dirty="0">
                <a:solidFill>
                  <a:schemeClr val="bg1"/>
                </a:solidFill>
                <a:effectLst/>
                <a:latin typeface="Calibri" panose="020F0502020204030204" pitchFamily="34" charset="0"/>
                <a:ea typeface="Calibri" panose="020F0502020204030204" pitchFamily="34" charset="0"/>
              </a:rPr>
              <a:t>◦ Specialities: (for healthcare professionals) Area of expertise. </a:t>
            </a:r>
          </a:p>
          <a:p>
            <a:pPr marL="481965" indent="-6350">
              <a:lnSpc>
                <a:spcPct val="109000"/>
              </a:lnSpc>
              <a:spcAft>
                <a:spcPts val="1575"/>
              </a:spcAft>
            </a:pPr>
            <a:r>
              <a:rPr lang="en-IN" sz="2000" dirty="0">
                <a:solidFill>
                  <a:schemeClr val="bg1"/>
                </a:solidFill>
                <a:effectLst/>
                <a:latin typeface="Calibri" panose="020F0502020204030204" pitchFamily="34" charset="0"/>
                <a:ea typeface="Calibri" panose="020F0502020204030204" pitchFamily="34" charset="0"/>
              </a:rPr>
              <a:t>◦ Certifications: Relevant certifications or qualifications.</a:t>
            </a:r>
            <a:r>
              <a:rPr lang="en-IN" sz="2000" dirty="0">
                <a:solidFill>
                  <a:schemeClr val="bg1"/>
                </a:solidFill>
                <a:effectLst/>
                <a:latin typeface="Times New Roman" panose="02020603050405020304" pitchFamily="18" charset="0"/>
                <a:ea typeface="Times New Roman" panose="02020603050405020304" pitchFamily="18" charset="0"/>
              </a:rPr>
              <a:t> </a:t>
            </a:r>
            <a:endParaRPr sz="2000" dirty="0">
              <a:solidFill>
                <a:schemeClr val="bg1"/>
              </a:solidFill>
              <a:latin typeface="Lucida Sans Unicode"/>
              <a:cs typeface="Lucida Sans Unicode"/>
            </a:endParaRPr>
          </a:p>
        </p:txBody>
      </p:sp>
      <p:sp>
        <p:nvSpPr>
          <p:cNvPr id="13" name="object 13"/>
          <p:cNvSpPr/>
          <p:nvPr/>
        </p:nvSpPr>
        <p:spPr>
          <a:xfrm>
            <a:off x="5659921" y="675218"/>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pic>
        <p:nvPicPr>
          <p:cNvPr id="7" name="Picture 6">
            <a:extLst>
              <a:ext uri="{FF2B5EF4-FFF2-40B4-BE49-F238E27FC236}">
                <a16:creationId xmlns:a16="http://schemas.microsoft.com/office/drawing/2014/main" id="{BDAA7805-42C7-8D32-E6E8-6AA405D81E5C}"/>
              </a:ext>
            </a:extLst>
          </p:cNvPr>
          <p:cNvPicPr>
            <a:picLocks noChangeAspect="1"/>
          </p:cNvPicPr>
          <p:nvPr/>
        </p:nvPicPr>
        <p:blipFill>
          <a:blip r:embed="rId2"/>
          <a:stretch>
            <a:fillRect/>
          </a:stretch>
        </p:blipFill>
        <p:spPr>
          <a:xfrm>
            <a:off x="9988550" y="4450702"/>
            <a:ext cx="5887272" cy="4448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7D32CD-A9EF-5567-1C91-076D1081B74D}"/>
              </a:ext>
            </a:extLst>
          </p:cNvPr>
          <p:cNvSpPr txBox="1"/>
          <p:nvPr/>
        </p:nvSpPr>
        <p:spPr>
          <a:xfrm>
            <a:off x="539750" y="196851"/>
            <a:ext cx="17602200" cy="9641357"/>
          </a:xfrm>
          <a:prstGeom prst="rect">
            <a:avLst/>
          </a:prstGeom>
          <a:noFill/>
        </p:spPr>
        <p:txBody>
          <a:bodyPr wrap="square">
            <a:spAutoFit/>
          </a:bodyPr>
          <a:lstStyle/>
          <a:p>
            <a:pPr marL="48196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Tabs or Sections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Profile Information of professional or doctor or details of patients </a:t>
            </a:r>
            <a:r>
              <a:rPr lang="en-IN" sz="2000" kern="100" dirty="0">
                <a:solidFill>
                  <a:schemeClr val="bg1"/>
                </a:solidFill>
                <a:latin typeface="Times New Roman" panose="02020603050405020304" pitchFamily="18" charset="0"/>
                <a:ea typeface="Times New Roman" panose="02020603050405020304" pitchFamily="18" charset="0"/>
              </a:rPr>
              <a:t>.</a:t>
            </a:r>
            <a:endParaRPr lang="en-IN" sz="2000" kern="100" dirty="0">
              <a:solidFill>
                <a:schemeClr val="bg1"/>
              </a:solidFill>
              <a:effectLst/>
              <a:latin typeface="Times New Roman" panose="02020603050405020304" pitchFamily="18" charset="0"/>
              <a:ea typeface="Times New Roman" panose="02020603050405020304" pitchFamily="18" charset="0"/>
            </a:endParaRPr>
          </a:p>
          <a:p>
            <a:pPr marL="481965" indent="-6350">
              <a:lnSpc>
                <a:spcPct val="109000"/>
              </a:lnSpc>
              <a:spcAft>
                <a:spcPts val="1775"/>
              </a:spcAft>
            </a:pP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Medical Records of patient.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77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List of scheduled, past and cancelled appointments. </a:t>
            </a:r>
            <a:r>
              <a:rPr lang="en-IN" sz="2000" b="1" kern="100" dirty="0">
                <a:solidFill>
                  <a:schemeClr val="bg1"/>
                </a:solidFill>
                <a:effectLst/>
                <a:latin typeface="Times New Roman" panose="02020603050405020304" pitchFamily="18" charset="0"/>
                <a:ea typeface="Times New Roman" panose="02020603050405020304" pitchFamily="18" charset="0"/>
              </a:rPr>
              <a:t>Follow/Connect</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lvl="0" fontAlgn="base">
              <a:lnSpc>
                <a:spcPct val="107000"/>
              </a:lnSpc>
              <a:spcAft>
                <a:spcPts val="845"/>
              </a:spcAft>
              <a:buClr>
                <a:srgbClr val="000000"/>
              </a:buClr>
              <a:buSzPts val="1400"/>
            </a:pPr>
            <a:r>
              <a:rPr lang="en-IN" sz="2000" b="1" kern="100" dirty="0">
                <a:solidFill>
                  <a:schemeClr val="bg1"/>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 </a:t>
            </a: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Explore Page         (estimated : 5/09/24)    </a:t>
            </a:r>
          </a:p>
          <a:p>
            <a:pPr marL="5715" indent="-6350">
              <a:lnSpc>
                <a:spcPct val="107000"/>
              </a:lnSpc>
              <a:spcAft>
                <a:spcPts val="780"/>
              </a:spcAft>
            </a:pPr>
            <a:r>
              <a:rPr lang="en-IN" sz="2000" b="1" kern="100" dirty="0">
                <a:solidFill>
                  <a:schemeClr val="bg1"/>
                </a:solidFill>
                <a:effectLst/>
                <a:latin typeface="Calibri" panose="020F0502020204030204" pitchFamily="34" charset="0"/>
                <a:ea typeface="Calibri" panose="020F0502020204030204" pitchFamily="34" charset="0"/>
              </a:rPr>
              <a:t>(HTML, CSS, JS, </a:t>
            </a:r>
            <a:r>
              <a:rPr lang="en-IN" sz="2000" b="1" kern="100" dirty="0" err="1">
                <a:solidFill>
                  <a:schemeClr val="bg1"/>
                </a:solidFill>
                <a:effectLst/>
                <a:latin typeface="Calibri" panose="020F0502020204030204" pitchFamily="34" charset="0"/>
                <a:ea typeface="Calibri" panose="020F0502020204030204" pitchFamily="34" charset="0"/>
              </a:rPr>
              <a:t>Bootsrap</a:t>
            </a:r>
            <a:r>
              <a:rPr lang="en-IN" sz="2000" b="1" kern="100" dirty="0">
                <a:solidFill>
                  <a:schemeClr val="bg1"/>
                </a:solidFill>
                <a:effectLst/>
                <a:latin typeface="Calibri" panose="020F0502020204030204" pitchFamily="34" charset="0"/>
                <a:ea typeface="Calibri" panose="020F0502020204030204" pitchFamily="34" charset="0"/>
              </a:rPr>
              <a:t>)</a:t>
            </a:r>
            <a:r>
              <a:rPr lang="en-IN" sz="2000" b="0" kern="100" dirty="0">
                <a:solidFill>
                  <a:schemeClr val="bg1"/>
                </a:solidFill>
                <a:effectLst/>
                <a:latin typeface="Calibri" panose="020F0502020204030204" pitchFamily="34" charset="0"/>
                <a:ea typeface="Calibri" panose="020F0502020204030204" pitchFamily="34" charset="0"/>
              </a:rPr>
              <a:t> </a:t>
            </a:r>
            <a:r>
              <a:rPr lang="en-IN" sz="2000" b="1" kern="100" dirty="0">
                <a:solidFill>
                  <a:schemeClr val="bg1"/>
                </a:solidFill>
                <a:effectLst/>
                <a:latin typeface="Calibri" panose="020F0502020204030204" pitchFamily="34" charset="0"/>
                <a:ea typeface="Calibri" panose="020F0502020204030204" pitchFamily="34" charset="0"/>
              </a:rPr>
              <a:t> </a:t>
            </a:r>
          </a:p>
          <a:p>
            <a:pPr marL="33655" indent="-6350">
              <a:lnSpc>
                <a:spcPct val="109000"/>
              </a:lnSpc>
              <a:spcAft>
                <a:spcPts val="1585"/>
              </a:spcAft>
            </a:pPr>
            <a:r>
              <a:rPr lang="en-IN" sz="2000" b="1" kern="100" dirty="0">
                <a:solidFill>
                  <a:schemeClr val="bg1"/>
                </a:solidFill>
                <a:effectLst/>
                <a:latin typeface="Times New Roman" panose="02020603050405020304" pitchFamily="18" charset="0"/>
                <a:ea typeface="Times New Roman" panose="02020603050405020304" pitchFamily="18" charset="0"/>
              </a:rPr>
              <a:t>Search Bar</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latin typeface="Calibri" panose="020F0502020204030204" pitchFamily="34" charset="0"/>
                <a:ea typeface="Calibri" panose="020F0502020204030204" pitchFamily="34" charset="0"/>
              </a:rPr>
              <a:t>-</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Allows users to search for healthcare professionals, services or medical topics. </a:t>
            </a:r>
            <a:r>
              <a:rPr lang="en-IN" sz="2000" kern="100" dirty="0">
                <a:solidFill>
                  <a:schemeClr val="bg1"/>
                </a:solidFill>
                <a:effectLst/>
                <a:latin typeface="Calibri" panose="020F0502020204030204" pitchFamily="34" charset="0"/>
                <a:ea typeface="Calibri" panose="020F0502020204030204" pitchFamily="34" charset="0"/>
              </a:rPr>
              <a:t>  </a:t>
            </a:r>
          </a:p>
          <a:p>
            <a:pPr marL="33655" indent="-6350">
              <a:lnSpc>
                <a:spcPct val="109000"/>
              </a:lnSpc>
              <a:spcAft>
                <a:spcPts val="1600"/>
              </a:spcAft>
            </a:pPr>
            <a:r>
              <a:rPr lang="en-IN" sz="2000" b="1" kern="100" dirty="0">
                <a:solidFill>
                  <a:schemeClr val="bg1"/>
                </a:solidFill>
                <a:effectLst/>
                <a:latin typeface="Times New Roman" panose="02020603050405020304" pitchFamily="18" charset="0"/>
                <a:ea typeface="Times New Roman" panose="02020603050405020304" pitchFamily="18" charset="0"/>
              </a:rPr>
              <a:t>Featured Sections</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33655"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Popular medical topics or health issues currently being discussed. </a:t>
            </a:r>
            <a:r>
              <a:rPr lang="en-IN" sz="2000" kern="100" dirty="0">
                <a:solidFill>
                  <a:schemeClr val="bg1"/>
                </a:solidFill>
                <a:effectLst/>
                <a:latin typeface="Calibri" panose="020F0502020204030204" pitchFamily="34" charset="0"/>
                <a:ea typeface="Calibri" panose="020F0502020204030204" pitchFamily="34" charset="0"/>
              </a:rPr>
              <a:t>  </a:t>
            </a:r>
          </a:p>
          <a:p>
            <a:pPr marL="3365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Popular Services</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33655"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Commonly used medical services or treatments. </a:t>
            </a:r>
            <a:r>
              <a:rPr lang="en-IN" sz="2000" kern="100" dirty="0">
                <a:solidFill>
                  <a:schemeClr val="bg1"/>
                </a:solidFill>
                <a:effectLst/>
                <a:latin typeface="Calibri" panose="020F0502020204030204" pitchFamily="34" charset="0"/>
                <a:ea typeface="Calibri" panose="020F0502020204030204" pitchFamily="34" charset="0"/>
              </a:rPr>
              <a:t>  </a:t>
            </a:r>
          </a:p>
          <a:p>
            <a:pPr marL="33655" indent="-6350">
              <a:lnSpc>
                <a:spcPct val="109000"/>
              </a:lnSpc>
              <a:spcAft>
                <a:spcPts val="1400"/>
              </a:spcAft>
            </a:pPr>
            <a:r>
              <a:rPr lang="en-IN" sz="2000" b="1" kern="100" dirty="0">
                <a:solidFill>
                  <a:schemeClr val="bg1"/>
                </a:solidFill>
                <a:effectLst/>
                <a:latin typeface="Times New Roman" panose="02020603050405020304" pitchFamily="18" charset="0"/>
                <a:ea typeface="Times New Roman" panose="02020603050405020304" pitchFamily="18" charset="0"/>
              </a:rPr>
              <a:t> Resource </a:t>
            </a:r>
            <a:r>
              <a:rPr lang="en-IN" sz="2000" b="1" kern="100" dirty="0" err="1">
                <a:solidFill>
                  <a:schemeClr val="bg1"/>
                </a:solidFill>
                <a:effectLst/>
                <a:latin typeface="Times New Roman" panose="02020603050405020304" pitchFamily="18" charset="0"/>
                <a:ea typeface="Times New Roman" panose="02020603050405020304" pitchFamily="18" charset="0"/>
              </a:rPr>
              <a:t>Center</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15240" indent="-6350">
              <a:lnSpc>
                <a:spcPct val="112000"/>
              </a:lnSpc>
              <a:spcAft>
                <a:spcPts val="1030"/>
              </a:spcAft>
            </a:pPr>
            <a:r>
              <a:rPr lang="en-IN" sz="2000" kern="100" dirty="0">
                <a:solidFill>
                  <a:schemeClr val="bg1"/>
                </a:solidFill>
                <a:effectLst/>
                <a:latin typeface="Calibri" panose="020F0502020204030204" pitchFamily="34" charset="0"/>
                <a:ea typeface="Calibri" panose="020F0502020204030204" pitchFamily="34" charset="0"/>
              </a:rPr>
              <a:t>◦ Educational content on various health topics written by experts.  </a:t>
            </a:r>
          </a:p>
          <a:p>
            <a:pPr marL="15240" indent="-6350">
              <a:lnSpc>
                <a:spcPct val="112000"/>
              </a:lnSpc>
              <a:spcAft>
                <a:spcPts val="1030"/>
              </a:spcAft>
            </a:pPr>
            <a:r>
              <a:rPr lang="en-IN" sz="2000" b="1" kern="100" dirty="0">
                <a:solidFill>
                  <a:schemeClr val="bg1"/>
                </a:solidFill>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4</a:t>
            </a:r>
            <a:r>
              <a:rPr lang="en-IN" sz="2000" b="1" u="none" strike="noStrike" kern="100" dirty="0">
                <a:solidFill>
                  <a:schemeClr val="bg1"/>
                </a:solidFill>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  </a:t>
            </a: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Appointments Page      (estimated : 5/09/24)     </a:t>
            </a:r>
          </a:p>
          <a:p>
            <a:pPr marL="13525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 HTML, CS, JS, Bootstrap) </a:t>
            </a:r>
            <a:r>
              <a:rPr lang="en-IN" sz="2000" kern="100" dirty="0">
                <a:solidFill>
                  <a:schemeClr val="bg1"/>
                </a:solidFill>
                <a:effectLst/>
                <a:latin typeface="Calibri" panose="020F0502020204030204" pitchFamily="34" charset="0"/>
                <a:ea typeface="Calibri" panose="020F0502020204030204" pitchFamily="34" charset="0"/>
              </a:rPr>
              <a:t> </a:t>
            </a:r>
          </a:p>
          <a:p>
            <a:pPr marL="13525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-&gt;Types of Appointment</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Upcoming Appointments: Reminders about scheduled appointments.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Appointment Changes: Alerts about rescheduled or cancelled appointments.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Confirmation: Confirmation of booked or modified appointments.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Reminders: Notifications when prescription are due for renewal. </a:t>
            </a:r>
            <a:r>
              <a:rPr lang="en-IN" sz="2000" kern="100" dirty="0">
                <a:solidFill>
                  <a:schemeClr val="bg1"/>
                </a:solidFill>
                <a:effectLst/>
                <a:latin typeface="Calibri" panose="020F0502020204030204" pitchFamily="34" charset="0"/>
                <a:ea typeface="Calibri" panose="020F0502020204030204" pitchFamily="34" charset="0"/>
              </a:rPr>
              <a:t>  </a:t>
            </a:r>
          </a:p>
          <a:p>
            <a:pPr marL="15240" indent="-6350">
              <a:lnSpc>
                <a:spcPct val="112000"/>
              </a:lnSpc>
              <a:spcAft>
                <a:spcPts val="175"/>
              </a:spcAft>
            </a:pPr>
            <a:r>
              <a:rPr lang="en-IN" sz="1800" kern="100" dirty="0">
                <a:solidFill>
                  <a:schemeClr val="bg1"/>
                </a:solidFill>
                <a:effectLst/>
                <a:latin typeface="Times New Roman" panose="02020603050405020304" pitchFamily="18" charset="0"/>
                <a:ea typeface="Times New Roman" panose="02020603050405020304" pitchFamily="18" charset="0"/>
              </a:rPr>
              <a:t>                </a:t>
            </a:r>
            <a:endParaRPr lang="en-IN" sz="1600" kern="100" dirty="0">
              <a:solidFill>
                <a:schemeClr val="bg1"/>
              </a:solidFill>
              <a:effectLst/>
              <a:latin typeface="Calibri" panose="020F0502020204030204" pitchFamily="34" charset="0"/>
              <a:ea typeface="Calibri" panose="020F0502020204030204" pitchFamily="34" charset="0"/>
            </a:endParaRPr>
          </a:p>
        </p:txBody>
      </p:sp>
      <p:grpSp>
        <p:nvGrpSpPr>
          <p:cNvPr id="2" name="object 2">
            <a:extLst>
              <a:ext uri="{FF2B5EF4-FFF2-40B4-BE49-F238E27FC236}">
                <a16:creationId xmlns:a16="http://schemas.microsoft.com/office/drawing/2014/main" id="{A9AF60CA-92E3-833D-01AD-C7E5BA638415}"/>
              </a:ext>
            </a:extLst>
          </p:cNvPr>
          <p:cNvGrpSpPr/>
          <p:nvPr/>
        </p:nvGrpSpPr>
        <p:grpSpPr>
          <a:xfrm>
            <a:off x="12637237" y="-17002"/>
            <a:ext cx="5647690" cy="5734685"/>
            <a:chOff x="12640781" y="0"/>
            <a:chExt cx="5647690" cy="5734685"/>
          </a:xfrm>
        </p:grpSpPr>
        <p:sp>
          <p:nvSpPr>
            <p:cNvPr id="3" name="object 3">
              <a:extLst>
                <a:ext uri="{FF2B5EF4-FFF2-40B4-BE49-F238E27FC236}">
                  <a16:creationId xmlns:a16="http://schemas.microsoft.com/office/drawing/2014/main" id="{0B4E75F4-8247-9D77-0046-0ABD5BD8978E}"/>
                </a:ext>
              </a:extLst>
            </p:cNvPr>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4" name="object 4">
              <a:extLst>
                <a:ext uri="{FF2B5EF4-FFF2-40B4-BE49-F238E27FC236}">
                  <a16:creationId xmlns:a16="http://schemas.microsoft.com/office/drawing/2014/main" id="{76BFDF31-D0CE-39BC-DBC9-4EF238AF9680}"/>
                </a:ext>
              </a:extLst>
            </p:cNvPr>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
        <p:nvSpPr>
          <p:cNvPr id="6" name="object 5">
            <a:extLst>
              <a:ext uri="{FF2B5EF4-FFF2-40B4-BE49-F238E27FC236}">
                <a16:creationId xmlns:a16="http://schemas.microsoft.com/office/drawing/2014/main" id="{A3EF0F47-3375-F6B3-DF66-314E6650C460}"/>
              </a:ext>
            </a:extLst>
          </p:cNvPr>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pic>
        <p:nvPicPr>
          <p:cNvPr id="8" name="Picture 7">
            <a:extLst>
              <a:ext uri="{FF2B5EF4-FFF2-40B4-BE49-F238E27FC236}">
                <a16:creationId xmlns:a16="http://schemas.microsoft.com/office/drawing/2014/main" id="{31AE8266-D504-28B5-3BDB-19AB0CA1FD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6862" y="4838496"/>
            <a:ext cx="5156385" cy="3077004"/>
          </a:xfrm>
          <a:prstGeom prst="rect">
            <a:avLst/>
          </a:prstGeom>
        </p:spPr>
      </p:pic>
    </p:spTree>
    <p:extLst>
      <p:ext uri="{BB962C8B-B14F-4D97-AF65-F5344CB8AC3E}">
        <p14:creationId xmlns:p14="http://schemas.microsoft.com/office/powerpoint/2010/main" val="338333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D01BA1-CA00-0AE4-79DE-FD8B2F8C0FAE}"/>
              </a:ext>
            </a:extLst>
          </p:cNvPr>
          <p:cNvSpPr txBox="1"/>
          <p:nvPr/>
        </p:nvSpPr>
        <p:spPr>
          <a:xfrm>
            <a:off x="234950" y="273050"/>
            <a:ext cx="17526000" cy="8823441"/>
          </a:xfrm>
          <a:prstGeom prst="rect">
            <a:avLst/>
          </a:prstGeom>
          <a:noFill/>
        </p:spPr>
        <p:txBody>
          <a:bodyPr wrap="square">
            <a:spAutoFit/>
          </a:bodyPr>
          <a:lstStyle/>
          <a:p>
            <a:pPr lvl="0" fontAlgn="base">
              <a:lnSpc>
                <a:spcPct val="107000"/>
              </a:lnSpc>
              <a:spcAft>
                <a:spcPts val="84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5. User Profile Page    </a:t>
            </a:r>
          </a:p>
          <a:p>
            <a:pPr marL="5715" indent="-6350">
              <a:lnSpc>
                <a:spcPct val="107000"/>
              </a:lnSpc>
              <a:spcAft>
                <a:spcPts val="935"/>
              </a:spcAft>
            </a:pPr>
            <a:r>
              <a:rPr lang="en-IN" sz="2000" b="1" kern="100" dirty="0">
                <a:solidFill>
                  <a:schemeClr val="bg1"/>
                </a:solidFill>
                <a:effectLst/>
                <a:latin typeface="Calibri" panose="020F0502020204030204" pitchFamily="34" charset="0"/>
                <a:ea typeface="Calibri" panose="020F0502020204030204" pitchFamily="34" charset="0"/>
              </a:rPr>
              <a:t>(HTML, CS, JS, Bootstrap)  </a:t>
            </a:r>
          </a:p>
          <a:p>
            <a:pPr marL="33655" marR="788035" indent="-6350">
              <a:lnSpc>
                <a:spcPct val="150000"/>
              </a:lnSpc>
              <a:spcAft>
                <a:spcPts val="820"/>
              </a:spcAft>
            </a:pPr>
            <a:r>
              <a:rPr lang="en-IN" sz="2000" kern="100" dirty="0">
                <a:solidFill>
                  <a:schemeClr val="bg1"/>
                </a:solidFill>
                <a:effectLst/>
                <a:latin typeface="Calibri" panose="020F0502020204030204" pitchFamily="34" charset="0"/>
                <a:ea typeface="Calibri" panose="020F0502020204030204" pitchFamily="34" charset="0"/>
              </a:rPr>
              <a:t>◦</a:t>
            </a:r>
            <a:r>
              <a:rPr lang="en-IN" sz="2000" kern="100" dirty="0">
                <a:solidFill>
                  <a:schemeClr val="bg1"/>
                </a:solidFill>
                <a:effectLst/>
                <a:latin typeface="Times New Roman" panose="02020603050405020304" pitchFamily="18" charset="0"/>
                <a:ea typeface="Times New Roman" panose="02020603050405020304" pitchFamily="18" charset="0"/>
              </a:rPr>
              <a:t> Profile picture, Name and Title of healthcare professional or users. </a:t>
            </a:r>
            <a:r>
              <a:rPr lang="en-IN" sz="2000" kern="100" dirty="0">
                <a:solidFill>
                  <a:schemeClr val="bg1"/>
                </a:solidFill>
                <a:effectLst/>
                <a:latin typeface="Calibri" panose="020F0502020204030204" pitchFamily="34" charset="0"/>
                <a:ea typeface="Calibri" panose="020F0502020204030204" pitchFamily="34" charset="0"/>
              </a:rPr>
              <a:t> </a:t>
            </a:r>
          </a:p>
          <a:p>
            <a:pPr marL="33655" marR="788035" indent="-6350">
              <a:lnSpc>
                <a:spcPct val="150000"/>
              </a:lnSpc>
              <a:spcAft>
                <a:spcPts val="82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b="1" kern="100" dirty="0">
                <a:solidFill>
                  <a:schemeClr val="bg1"/>
                </a:solidFill>
                <a:effectLst/>
                <a:latin typeface="Times New Roman" panose="02020603050405020304" pitchFamily="18" charset="0"/>
                <a:ea typeface="Times New Roman" panose="02020603050405020304" pitchFamily="18" charset="0"/>
              </a:rPr>
              <a:t>Contact Information </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latin typeface="Calibri" panose="020F0502020204030204" pitchFamily="34" charset="0"/>
                <a:ea typeface="Calibri" panose="020F0502020204030204" pitchFamily="34" charset="0"/>
              </a:rPr>
              <a:t>-</a:t>
            </a:r>
            <a:r>
              <a:rPr lang="en-IN" sz="2000" kern="100" dirty="0">
                <a:solidFill>
                  <a:schemeClr val="bg1"/>
                </a:solidFill>
                <a:effectLst/>
                <a:latin typeface="Calibri" panose="020F0502020204030204" pitchFamily="34" charset="0"/>
                <a:ea typeface="Calibri" panose="020F0502020204030204" pitchFamily="34" charset="0"/>
              </a:rPr>
              <a:t>  Contact details of the user (email, mobile number).   </a:t>
            </a:r>
          </a:p>
          <a:p>
            <a:pPr marL="15240" indent="-6350">
              <a:lnSpc>
                <a:spcPct val="112000"/>
              </a:lnSpc>
              <a:spcAft>
                <a:spcPts val="1485"/>
              </a:spcAft>
            </a:pPr>
            <a:r>
              <a:rPr lang="en-IN" sz="2000" b="1" u="none" strike="noStrike" kern="100" dirty="0">
                <a:solidFill>
                  <a:schemeClr val="bg1"/>
                </a:solidFill>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6. </a:t>
            </a: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Help Support Page   </a:t>
            </a:r>
          </a:p>
          <a:p>
            <a:pPr marL="135255" indent="-6350">
              <a:lnSpc>
                <a:spcPct val="109000"/>
              </a:lnSpc>
              <a:spcAft>
                <a:spcPts val="885"/>
              </a:spcAft>
            </a:pPr>
            <a:r>
              <a:rPr lang="en-IN" sz="2000" b="1" kern="100" dirty="0">
                <a:solidFill>
                  <a:schemeClr val="bg1"/>
                </a:solidFill>
                <a:effectLst/>
                <a:latin typeface="Times New Roman" panose="02020603050405020304" pitchFamily="18" charset="0"/>
                <a:ea typeface="Times New Roman" panose="02020603050405020304" pitchFamily="18" charset="0"/>
              </a:rPr>
              <a:t>(HTML, CSS, JS, Bootstrap)  </a:t>
            </a:r>
            <a:endParaRPr lang="en-IN" sz="2000" b="1" kern="100" dirty="0">
              <a:solidFill>
                <a:schemeClr val="bg1"/>
              </a:solidFill>
              <a:latin typeface="Calibri" panose="020F0502020204030204" pitchFamily="34" charset="0"/>
              <a:ea typeface="Calibri" panose="020F0502020204030204" pitchFamily="34" charset="0"/>
            </a:endParaRPr>
          </a:p>
          <a:p>
            <a:pPr marL="135255" indent="-6350">
              <a:lnSpc>
                <a:spcPct val="109000"/>
              </a:lnSpc>
              <a:spcAft>
                <a:spcPts val="885"/>
              </a:spcAft>
            </a:pPr>
            <a:r>
              <a:rPr lang="en-IN" sz="2000" b="1" kern="100" dirty="0">
                <a:solidFill>
                  <a:schemeClr val="bg1"/>
                </a:solidFill>
                <a:effectLst/>
                <a:latin typeface="Times New Roman" panose="02020603050405020304" pitchFamily="18" charset="0"/>
                <a:ea typeface="Times New Roman" panose="02020603050405020304" pitchFamily="18" charset="0"/>
              </a:rPr>
              <a:t>Support options </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Email Support. </a:t>
            </a:r>
            <a:r>
              <a:rPr lang="en-IN" sz="2000" kern="100" dirty="0">
                <a:solidFill>
                  <a:schemeClr val="bg1"/>
                </a:solidFill>
                <a:effectLst/>
                <a:latin typeface="Calibri" panose="020F0502020204030204" pitchFamily="34" charset="0"/>
                <a:ea typeface="Calibri" panose="020F0502020204030204" pitchFamily="34" charset="0"/>
              </a:rPr>
              <a:t>  ◦ </a:t>
            </a:r>
            <a:r>
              <a:rPr lang="en-IN" sz="2000" kern="100" dirty="0">
                <a:solidFill>
                  <a:schemeClr val="bg1"/>
                </a:solidFill>
                <a:effectLst/>
                <a:latin typeface="Times New Roman" panose="02020603050405020304" pitchFamily="18" charset="0"/>
                <a:ea typeface="Times New Roman" panose="02020603050405020304" pitchFamily="18" charset="0"/>
              </a:rPr>
              <a:t>Phone Support. </a:t>
            </a:r>
            <a:r>
              <a:rPr lang="en-IN" sz="2000" kern="100" dirty="0">
                <a:solidFill>
                  <a:schemeClr val="bg1"/>
                </a:solidFill>
                <a:effectLst/>
                <a:latin typeface="Calibri" panose="020F0502020204030204" pitchFamily="34" charset="0"/>
                <a:ea typeface="Calibri" panose="020F0502020204030204" pitchFamily="34" charset="0"/>
              </a:rPr>
              <a:t> ◦ Live Chat.   ◦ Social Media Support.</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135255" indent="-6350">
              <a:lnSpc>
                <a:spcPct val="109000"/>
              </a:lnSpc>
              <a:spcAft>
                <a:spcPts val="885"/>
              </a:spcAft>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Billing and payments</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Payment Methods, Billing inquires, Security and information. </a:t>
            </a:r>
            <a:r>
              <a:rPr lang="en-IN" sz="2000" kern="100" dirty="0">
                <a:solidFill>
                  <a:schemeClr val="bg1"/>
                </a:solidFill>
                <a:effectLst/>
                <a:latin typeface="Calibri" panose="020F0502020204030204" pitchFamily="34" charset="0"/>
                <a:ea typeface="Calibri" panose="020F0502020204030204" pitchFamily="34" charset="0"/>
              </a:rPr>
              <a:t>  </a:t>
            </a:r>
          </a:p>
          <a:p>
            <a:pPr lvl="0" fontAlgn="base">
              <a:lnSpc>
                <a:spcPct val="109000"/>
              </a:lnSpc>
              <a:spcAft>
                <a:spcPts val="1775"/>
              </a:spcAft>
              <a:buClr>
                <a:srgbClr val="000000"/>
              </a:buClr>
              <a:buSzPts val="12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Feedback and suggestions </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 Rating System.   </a:t>
            </a:r>
            <a:r>
              <a:rPr lang="en-IN" sz="2000" dirty="0">
                <a:solidFill>
                  <a:schemeClr val="bg1"/>
                </a:solidFill>
                <a:effectLst/>
                <a:latin typeface="Calibri" panose="020F0502020204030204" pitchFamily="34" charset="0"/>
                <a:ea typeface="Calibri" panose="020F0502020204030204" pitchFamily="34" charset="0"/>
              </a:rPr>
              <a:t>◦ User Testimonials.</a:t>
            </a:r>
            <a:r>
              <a:rPr lang="en-IN" sz="2000" dirty="0">
                <a:solidFill>
                  <a:schemeClr val="bg1"/>
                </a:solidFill>
                <a:effectLst/>
                <a:latin typeface="Times New Roman" panose="02020603050405020304" pitchFamily="18" charset="0"/>
                <a:ea typeface="Times New Roman" panose="02020603050405020304" pitchFamily="18" charset="0"/>
              </a:rPr>
              <a:t> </a:t>
            </a:r>
          </a:p>
          <a:p>
            <a:pPr lvl="0" fontAlgn="base">
              <a:lnSpc>
                <a:spcPct val="107000"/>
              </a:lnSpc>
              <a:spcAft>
                <a:spcPts val="106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7.Doctor Clinical Profile Page     (estimated : 5/09/24)    </a:t>
            </a:r>
          </a:p>
          <a:p>
            <a:pPr marL="3365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        (HTML, CSS, JS, Bootstrap)     </a:t>
            </a:r>
            <a:r>
              <a:rPr lang="en-IN" sz="2000" kern="100" dirty="0">
                <a:solidFill>
                  <a:schemeClr val="bg1"/>
                </a:solidFill>
                <a:effectLst/>
                <a:latin typeface="Calibri" panose="020F0502020204030204" pitchFamily="34" charset="0"/>
                <a:ea typeface="Calibri" panose="020F0502020204030204" pitchFamily="34" charset="0"/>
              </a:rPr>
              <a:t> </a:t>
            </a:r>
          </a:p>
          <a:p>
            <a:pPr marL="3365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         Professional summary</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 </a:t>
            </a:r>
            <a:r>
              <a:rPr lang="en-IN" sz="2000" kern="100" dirty="0">
                <a:solidFill>
                  <a:schemeClr val="bg1"/>
                </a:solidFill>
                <a:effectLst/>
                <a:latin typeface="Times New Roman" panose="02020603050405020304" pitchFamily="18" charset="0"/>
                <a:ea typeface="Times New Roman" panose="02020603050405020304" pitchFamily="18" charset="0"/>
              </a:rPr>
              <a:t>Doctors name and title. </a:t>
            </a:r>
            <a:r>
              <a:rPr lang="en-IN" sz="2000" kern="100" dirty="0">
                <a:solidFill>
                  <a:schemeClr val="bg1"/>
                </a:solidFill>
                <a:effectLst/>
                <a:latin typeface="Calibri" panose="020F0502020204030204" pitchFamily="34" charset="0"/>
                <a:ea typeface="Calibri" panose="020F0502020204030204" pitchFamily="34" charset="0"/>
              </a:rPr>
              <a:t> ◦ Profile Picture.   ◦ Specialization and contact information of the doctor.</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Qualifications and Certifications</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Educational Background.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Board Certifications. </a:t>
            </a:r>
            <a:r>
              <a:rPr lang="en-IN" sz="2000" kern="100" dirty="0">
                <a:solidFill>
                  <a:schemeClr val="bg1"/>
                </a:solidFill>
                <a:effectLst/>
                <a:latin typeface="Calibri" panose="020F0502020204030204" pitchFamily="34" charset="0"/>
                <a:ea typeface="Calibri" panose="020F0502020204030204" pitchFamily="34" charset="0"/>
              </a:rPr>
              <a:t>  </a:t>
            </a:r>
          </a:p>
          <a:p>
            <a:pPr marL="481965" indent="-6350">
              <a:lnSpc>
                <a:spcPct val="109000"/>
              </a:lnSpc>
              <a:spcAft>
                <a:spcPts val="1775"/>
              </a:spcAft>
            </a:pPr>
            <a:r>
              <a:rPr lang="en-IN" sz="2000" b="1" kern="100" dirty="0">
                <a:solidFill>
                  <a:schemeClr val="bg1"/>
                </a:solidFill>
                <a:effectLst/>
                <a:latin typeface="Times New Roman" panose="02020603050405020304" pitchFamily="18" charset="0"/>
                <a:ea typeface="Times New Roman" panose="02020603050405020304" pitchFamily="18" charset="0"/>
              </a:rPr>
              <a:t>Areas of Expertise </a:t>
            </a: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Specialities, clinical interests.  </a:t>
            </a:r>
            <a:r>
              <a:rPr lang="en-IN" sz="2000" kern="100" dirty="0">
                <a:solidFill>
                  <a:schemeClr val="bg1"/>
                </a:solidFill>
                <a:effectLst/>
                <a:latin typeface="Calibri" panose="020F0502020204030204" pitchFamily="34" charset="0"/>
                <a:ea typeface="Calibri" panose="020F0502020204030204" pitchFamily="34" charset="0"/>
              </a:rPr>
              <a:t>  </a:t>
            </a:r>
          </a:p>
          <a:p>
            <a:r>
              <a:rPr lang="en-IN" sz="2000" dirty="0">
                <a:solidFill>
                  <a:schemeClr val="bg1"/>
                </a:solidFill>
                <a:effectLst/>
                <a:latin typeface="Calibri" panose="020F0502020204030204" pitchFamily="34" charset="0"/>
                <a:ea typeface="Calibri" panose="020F0502020204030204" pitchFamily="34" charset="0"/>
              </a:rPr>
              <a:t>          ◦ </a:t>
            </a:r>
            <a:r>
              <a:rPr lang="en-IN" sz="2000" dirty="0">
                <a:solidFill>
                  <a:schemeClr val="bg1"/>
                </a:solidFill>
                <a:effectLst/>
                <a:latin typeface="Times New Roman" panose="02020603050405020304" pitchFamily="18" charset="0"/>
                <a:ea typeface="Times New Roman" panose="02020603050405020304" pitchFamily="18" charset="0"/>
              </a:rPr>
              <a:t>Research and publications. </a:t>
            </a:r>
            <a:endParaRPr lang="en-IN" sz="2000" dirty="0">
              <a:solidFill>
                <a:schemeClr val="bg1"/>
              </a:solidFill>
            </a:endParaRPr>
          </a:p>
        </p:txBody>
      </p:sp>
      <p:sp>
        <p:nvSpPr>
          <p:cNvPr id="2" name="object 5">
            <a:extLst>
              <a:ext uri="{FF2B5EF4-FFF2-40B4-BE49-F238E27FC236}">
                <a16:creationId xmlns:a16="http://schemas.microsoft.com/office/drawing/2014/main" id="{8EEAFE3B-FF1F-6C49-91CC-700A847E0C20}"/>
              </a:ext>
            </a:extLst>
          </p:cNvPr>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grpSp>
        <p:nvGrpSpPr>
          <p:cNvPr id="4" name="object 2">
            <a:extLst>
              <a:ext uri="{FF2B5EF4-FFF2-40B4-BE49-F238E27FC236}">
                <a16:creationId xmlns:a16="http://schemas.microsoft.com/office/drawing/2014/main" id="{7ABF5324-D8F7-29EE-1D92-030AFA8BE06D}"/>
              </a:ext>
            </a:extLst>
          </p:cNvPr>
          <p:cNvGrpSpPr/>
          <p:nvPr/>
        </p:nvGrpSpPr>
        <p:grpSpPr>
          <a:xfrm>
            <a:off x="12637237" y="-17002"/>
            <a:ext cx="5647690" cy="5734685"/>
            <a:chOff x="12640781" y="0"/>
            <a:chExt cx="5647690" cy="5734685"/>
          </a:xfrm>
        </p:grpSpPr>
        <p:sp>
          <p:nvSpPr>
            <p:cNvPr id="6" name="object 3">
              <a:extLst>
                <a:ext uri="{FF2B5EF4-FFF2-40B4-BE49-F238E27FC236}">
                  <a16:creationId xmlns:a16="http://schemas.microsoft.com/office/drawing/2014/main" id="{7956C296-3929-4EEE-443E-D11C14304747}"/>
                </a:ext>
              </a:extLst>
            </p:cNvPr>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7" name="object 4">
              <a:extLst>
                <a:ext uri="{FF2B5EF4-FFF2-40B4-BE49-F238E27FC236}">
                  <a16:creationId xmlns:a16="http://schemas.microsoft.com/office/drawing/2014/main" id="{02D73B39-5220-49A9-C61B-D9D25F5ED854}"/>
                </a:ext>
              </a:extLst>
            </p:cNvPr>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pic>
        <p:nvPicPr>
          <p:cNvPr id="10" name="Picture 9">
            <a:extLst>
              <a:ext uri="{FF2B5EF4-FFF2-40B4-BE49-F238E27FC236}">
                <a16:creationId xmlns:a16="http://schemas.microsoft.com/office/drawing/2014/main" id="{6EA3817A-BB35-3323-DE2B-17A2765618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75380" y="2608185"/>
            <a:ext cx="4287072" cy="2614533"/>
          </a:xfrm>
          <a:prstGeom prst="rect">
            <a:avLst/>
          </a:prstGeom>
        </p:spPr>
      </p:pic>
    </p:spTree>
    <p:extLst>
      <p:ext uri="{BB962C8B-B14F-4D97-AF65-F5344CB8AC3E}">
        <p14:creationId xmlns:p14="http://schemas.microsoft.com/office/powerpoint/2010/main" val="90302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2416F4-DAA8-859A-5E39-D0EC6D72218A}"/>
              </a:ext>
            </a:extLst>
          </p:cNvPr>
          <p:cNvSpPr txBox="1"/>
          <p:nvPr/>
        </p:nvSpPr>
        <p:spPr>
          <a:xfrm>
            <a:off x="158750" y="273051"/>
            <a:ext cx="16687799" cy="8551572"/>
          </a:xfrm>
          <a:prstGeom prst="rect">
            <a:avLst/>
          </a:prstGeom>
          <a:noFill/>
        </p:spPr>
        <p:txBody>
          <a:bodyPr wrap="square">
            <a:spAutoFit/>
          </a:bodyPr>
          <a:lstStyle/>
          <a:p>
            <a:pPr lvl="0" fontAlgn="base">
              <a:lnSpc>
                <a:spcPct val="107000"/>
              </a:lnSpc>
              <a:spcAft>
                <a:spcPts val="84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8.  About/Information Page    </a:t>
            </a:r>
          </a:p>
          <a:p>
            <a:pPr marL="5715" indent="-6350">
              <a:lnSpc>
                <a:spcPct val="107000"/>
              </a:lnSpc>
              <a:spcAft>
                <a:spcPts val="1275"/>
              </a:spcAft>
            </a:pPr>
            <a:r>
              <a:rPr lang="en-IN" sz="2000" b="1" kern="100" dirty="0">
                <a:solidFill>
                  <a:schemeClr val="bg1"/>
                </a:solidFill>
                <a:effectLst/>
                <a:latin typeface="Calibri" panose="020F0502020204030204" pitchFamily="34" charset="0"/>
                <a:ea typeface="Calibri" panose="020F0502020204030204" pitchFamily="34" charset="0"/>
              </a:rPr>
              <a:t>(HTML, CSS, JS, BOOTSTRAP)  </a:t>
            </a:r>
          </a:p>
          <a:p>
            <a:pPr marL="342900" lvl="0" indent="-342900" fontAlgn="base">
              <a:lnSpc>
                <a:spcPct val="109000"/>
              </a:lnSpc>
              <a:spcAft>
                <a:spcPts val="1620"/>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Information</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Overview of Flitter's mission and values. </a:t>
            </a:r>
            <a:r>
              <a:rPr lang="en-IN" sz="2000" kern="100" dirty="0">
                <a:solidFill>
                  <a:schemeClr val="bg1"/>
                </a:solidFill>
                <a:effectLst/>
                <a:latin typeface="Calibri" panose="020F0502020204030204" pitchFamily="34" charset="0"/>
                <a:ea typeface="Calibri" panose="020F0502020204030204" pitchFamily="34" charset="0"/>
              </a:rPr>
              <a:t>◦</a:t>
            </a:r>
            <a:r>
              <a:rPr lang="en-IN" sz="2000" kern="100" dirty="0">
                <a:solidFill>
                  <a:schemeClr val="bg1"/>
                </a:solidFill>
                <a:effectLst/>
                <a:latin typeface="Times New Roman" panose="02020603050405020304" pitchFamily="18" charset="0"/>
                <a:ea typeface="Times New Roman" panose="02020603050405020304" pitchFamily="18" charset="0"/>
              </a:rPr>
              <a:t>Team and leadership bios.  </a:t>
            </a:r>
            <a:r>
              <a:rPr lang="en-IN" sz="2000" kern="100" dirty="0">
                <a:solidFill>
                  <a:schemeClr val="bg1"/>
                </a:solidFill>
                <a:effectLst/>
                <a:latin typeface="Calibri" panose="020F0502020204030204" pitchFamily="34" charset="0"/>
                <a:ea typeface="Calibri" panose="020F0502020204030204" pitchFamily="34" charset="0"/>
              </a:rPr>
              <a:t>  </a:t>
            </a:r>
          </a:p>
          <a:p>
            <a:pPr marL="342900" lvl="0" indent="-342900" fontAlgn="base">
              <a:lnSpc>
                <a:spcPct val="109000"/>
              </a:lnSpc>
              <a:spcAft>
                <a:spcPts val="163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Legal Information</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Links to Terms of Service and Privacy Policy.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Data usage and cookie policy.  </a:t>
            </a:r>
            <a:r>
              <a:rPr lang="en-IN" sz="2000" kern="100" dirty="0">
                <a:solidFill>
                  <a:schemeClr val="bg1"/>
                </a:solidFill>
                <a:effectLst/>
                <a:latin typeface="Calibri" panose="020F0502020204030204" pitchFamily="34" charset="0"/>
                <a:ea typeface="Calibri" panose="020F0502020204030204" pitchFamily="34" charset="0"/>
              </a:rPr>
              <a:t>  </a:t>
            </a:r>
          </a:p>
          <a:p>
            <a:pPr marL="342900" lvl="0" indent="-342900" fontAlgn="base">
              <a:lnSpc>
                <a:spcPct val="109000"/>
              </a:lnSpc>
              <a:spcAft>
                <a:spcPts val="177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Press and Media</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Press releases and media resources.  </a:t>
            </a:r>
            <a:r>
              <a:rPr lang="en-IN" sz="2000" kern="100" dirty="0">
                <a:solidFill>
                  <a:schemeClr val="bg1"/>
                </a:solidFill>
                <a:effectLst/>
                <a:latin typeface="Calibri" panose="020F0502020204030204" pitchFamily="34" charset="0"/>
                <a:ea typeface="Calibri" panose="020F0502020204030204" pitchFamily="34" charset="0"/>
              </a:rPr>
              <a:t>  ◦ </a:t>
            </a:r>
            <a:r>
              <a:rPr lang="en-IN" sz="2000" kern="100" dirty="0">
                <a:solidFill>
                  <a:schemeClr val="bg1"/>
                </a:solidFill>
                <a:effectLst/>
                <a:latin typeface="Times New Roman" panose="02020603050405020304" pitchFamily="18" charset="0"/>
                <a:ea typeface="Times New Roman" panose="02020603050405020304" pitchFamily="18" charset="0"/>
              </a:rPr>
              <a:t>Contact information for press inquiries.  </a:t>
            </a:r>
            <a:r>
              <a:rPr lang="en-IN" sz="2000" kern="100" dirty="0">
                <a:solidFill>
                  <a:schemeClr val="bg1"/>
                </a:solidFill>
                <a:effectLst/>
                <a:latin typeface="Calibri" panose="020F0502020204030204" pitchFamily="34" charset="0"/>
                <a:ea typeface="Calibri" panose="020F0502020204030204" pitchFamily="34" charset="0"/>
              </a:rPr>
              <a:t>  </a:t>
            </a:r>
          </a:p>
          <a:p>
            <a:pPr lvl="0" fontAlgn="base">
              <a:lnSpc>
                <a:spcPct val="107000"/>
              </a:lnSpc>
              <a:spcAft>
                <a:spcPts val="84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9. Login/Sign-Up Page    </a:t>
            </a:r>
          </a:p>
          <a:p>
            <a:pPr marL="281940" indent="-6350">
              <a:lnSpc>
                <a:spcPct val="107000"/>
              </a:lnSpc>
              <a:spcAft>
                <a:spcPts val="1275"/>
              </a:spcAft>
            </a:pPr>
            <a:r>
              <a:rPr lang="en-IN" sz="2000" b="1" kern="100" dirty="0">
                <a:solidFill>
                  <a:schemeClr val="bg1"/>
                </a:solidFill>
                <a:effectLst/>
                <a:latin typeface="Calibri" panose="020F0502020204030204" pitchFamily="34" charset="0"/>
                <a:ea typeface="Calibri" panose="020F0502020204030204" pitchFamily="34" charset="0"/>
              </a:rPr>
              <a:t>(HTML, CSS)  </a:t>
            </a:r>
          </a:p>
          <a:p>
            <a:pPr marL="342900" lvl="0" indent="-342900" fontAlgn="base">
              <a:lnSpc>
                <a:spcPct val="109000"/>
              </a:lnSpc>
              <a:spcAft>
                <a:spcPts val="177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Login Form</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Fields for email/username and password.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Social media login options.  </a:t>
            </a:r>
            <a:r>
              <a:rPr lang="en-IN" sz="2000" kern="100" dirty="0">
                <a:solidFill>
                  <a:schemeClr val="bg1"/>
                </a:solidFill>
                <a:effectLst/>
                <a:latin typeface="Calibri" panose="020F0502020204030204" pitchFamily="34" charset="0"/>
                <a:ea typeface="Calibri" panose="020F0502020204030204" pitchFamily="34" charset="0"/>
              </a:rPr>
              <a:t>  </a:t>
            </a:r>
          </a:p>
          <a:p>
            <a:pPr marL="342900" lvl="0" indent="-342900" fontAlgn="base">
              <a:lnSpc>
                <a:spcPct val="109000"/>
              </a:lnSpc>
              <a:spcAft>
                <a:spcPts val="177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Sign-Up Form</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Input fields for name, email, and password.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Terms of service agreement checkbox.  </a:t>
            </a:r>
            <a:r>
              <a:rPr lang="en-IN" sz="2000" kern="100" dirty="0">
                <a:solidFill>
                  <a:schemeClr val="bg1"/>
                </a:solidFill>
                <a:effectLst/>
                <a:latin typeface="Calibri" panose="020F0502020204030204" pitchFamily="34" charset="0"/>
                <a:ea typeface="Calibri" panose="020F0502020204030204" pitchFamily="34" charset="0"/>
              </a:rPr>
              <a:t>  </a:t>
            </a:r>
          </a:p>
          <a:p>
            <a:pPr lvl="0" fontAlgn="base">
              <a:lnSpc>
                <a:spcPct val="107000"/>
              </a:lnSpc>
              <a:spcAft>
                <a:spcPts val="845"/>
              </a:spcAft>
              <a:buClr>
                <a:srgbClr val="000000"/>
              </a:buClr>
              <a:buSzPts val="1400"/>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10. Landing Page    </a:t>
            </a:r>
          </a:p>
          <a:p>
            <a:pPr marL="5715" indent="-6350">
              <a:lnSpc>
                <a:spcPct val="107000"/>
              </a:lnSpc>
              <a:spcAft>
                <a:spcPts val="1275"/>
              </a:spcAft>
            </a:pPr>
            <a:r>
              <a:rPr lang="en-IN" sz="2000" b="1" kern="100" dirty="0">
                <a:solidFill>
                  <a:schemeClr val="bg1"/>
                </a:solidFill>
                <a:effectLst/>
                <a:latin typeface="Calibri" panose="020F0502020204030204" pitchFamily="34" charset="0"/>
                <a:ea typeface="Calibri" panose="020F0502020204030204" pitchFamily="34" charset="0"/>
              </a:rPr>
              <a:t>(HTML, CSS, JS, Bootstrap)  </a:t>
            </a:r>
          </a:p>
          <a:p>
            <a:pPr marL="342900" lvl="0" indent="-342900" fontAlgn="base">
              <a:lnSpc>
                <a:spcPct val="109000"/>
              </a:lnSpc>
              <a:spcAft>
                <a:spcPts val="177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Introduction Section</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Brief overview of Flitter’s key features.  </a:t>
            </a:r>
            <a:r>
              <a:rPr lang="en-IN" sz="2000" kern="100" dirty="0">
                <a:solidFill>
                  <a:schemeClr val="bg1"/>
                </a:solidFill>
                <a:effectLst/>
                <a:latin typeface="Calibri" panose="020F0502020204030204" pitchFamily="34" charset="0"/>
                <a:ea typeface="Calibri" panose="020F0502020204030204" pitchFamily="34" charset="0"/>
              </a:rPr>
              <a:t>  ◦ </a:t>
            </a:r>
            <a:r>
              <a:rPr lang="en-IN" sz="2000" kern="100" dirty="0">
                <a:solidFill>
                  <a:schemeClr val="bg1"/>
                </a:solidFill>
                <a:effectLst/>
                <a:latin typeface="Times New Roman" panose="02020603050405020304" pitchFamily="18" charset="0"/>
                <a:ea typeface="Times New Roman" panose="02020603050405020304" pitchFamily="18" charset="0"/>
              </a:rPr>
              <a:t>Eye-catching visuals and call to action buttons.  </a:t>
            </a:r>
            <a:r>
              <a:rPr lang="en-IN" sz="2000" kern="100" dirty="0">
                <a:solidFill>
                  <a:schemeClr val="bg1"/>
                </a:solidFill>
                <a:effectLst/>
                <a:latin typeface="Calibri" panose="020F0502020204030204" pitchFamily="34" charset="0"/>
                <a:ea typeface="Calibri" panose="020F0502020204030204" pitchFamily="34" charset="0"/>
              </a:rPr>
              <a:t>  </a:t>
            </a:r>
          </a:p>
          <a:p>
            <a:pPr marL="342900" lvl="0" indent="-342900" fontAlgn="base">
              <a:lnSpc>
                <a:spcPct val="109000"/>
              </a:lnSpc>
              <a:spcAft>
                <a:spcPts val="1775"/>
              </a:spcAft>
              <a:buClr>
                <a:srgbClr val="000000"/>
              </a:buClr>
              <a:buSzPts val="1200"/>
              <a:buFont typeface="Arial" panose="020B0604020202020204" pitchFamily="34" charset="0"/>
              <a:buChar char="•"/>
            </a:pP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Testimonials</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601980" marR="70485" indent="-6350">
              <a:lnSpc>
                <a:spcPct val="112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 Stories from existing Patients.  </a:t>
            </a:r>
            <a:r>
              <a:rPr lang="en-IN" sz="2000" kern="100" dirty="0">
                <a:solidFill>
                  <a:schemeClr val="bg1"/>
                </a:solidFill>
                <a:effectLst/>
                <a:latin typeface="Calibri" panose="020F0502020204030204" pitchFamily="34" charset="0"/>
                <a:ea typeface="Calibri" panose="020F0502020204030204" pitchFamily="34" charset="0"/>
              </a:rPr>
              <a:t>  </a:t>
            </a:r>
          </a:p>
          <a:p>
            <a:pPr marL="27305">
              <a:lnSpc>
                <a:spcPct val="107000"/>
              </a:lnSpc>
              <a:spcAft>
                <a:spcPts val="2135"/>
              </a:spcAft>
            </a:pPr>
            <a:r>
              <a:rPr lang="en-IN" sz="2000" kern="100" dirty="0">
                <a:solidFill>
                  <a:schemeClr val="bg1"/>
                </a:solidFill>
                <a:effectLst/>
                <a:latin typeface="Times New Roman" panose="02020603050405020304" pitchFamily="18" charset="0"/>
                <a:ea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rPr>
              <a:t>  </a:t>
            </a:r>
            <a:r>
              <a:rPr lang="en-IN" sz="2000" b="1"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Sign-Up Prompt</a:t>
            </a:r>
            <a:r>
              <a:rPr lang="en-IN" sz="2000" u="none" strike="noStrike" kern="100"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601980" marR="70485" indent="-6350">
              <a:lnSpc>
                <a:spcPct val="112000"/>
              </a:lnSpc>
              <a:spcAft>
                <a:spcPts val="495"/>
              </a:spcAft>
            </a:pPr>
            <a:r>
              <a:rPr lang="en-IN" sz="2000" kern="100" dirty="0">
                <a:solidFill>
                  <a:schemeClr val="bg1"/>
                </a:solidFill>
                <a:effectLst/>
                <a:latin typeface="Calibri" panose="020F0502020204030204" pitchFamily="34" charset="0"/>
                <a:ea typeface="Calibri" panose="020F0502020204030204" pitchFamily="34" charset="0"/>
              </a:rPr>
              <a:t>◦ </a:t>
            </a:r>
            <a:r>
              <a:rPr lang="en-IN" sz="2000" kern="100" dirty="0">
                <a:solidFill>
                  <a:schemeClr val="bg1"/>
                </a:solidFill>
                <a:effectLst/>
                <a:latin typeface="Times New Roman" panose="02020603050405020304" pitchFamily="18" charset="0"/>
                <a:ea typeface="Times New Roman" panose="02020603050405020304" pitchFamily="18" charset="0"/>
              </a:rPr>
              <a:t>Button leading to the sign-up page.  </a:t>
            </a:r>
            <a:r>
              <a:rPr lang="en-IN" sz="2000" kern="100" dirty="0">
                <a:solidFill>
                  <a:schemeClr val="bg1"/>
                </a:solidFill>
                <a:effectLst/>
                <a:latin typeface="Calibri" panose="020F0502020204030204" pitchFamily="34" charset="0"/>
                <a:ea typeface="Calibri" panose="020F0502020204030204" pitchFamily="34" charset="0"/>
              </a:rPr>
              <a:t>  </a:t>
            </a:r>
          </a:p>
          <a:p>
            <a:r>
              <a:rPr lang="en-IN" sz="2000" dirty="0">
                <a:solidFill>
                  <a:schemeClr val="bg1"/>
                </a:solidFill>
                <a:effectLst/>
                <a:latin typeface="Calibri" panose="020F0502020204030204" pitchFamily="34" charset="0"/>
                <a:ea typeface="Calibri" panose="020F0502020204030204" pitchFamily="34" charset="0"/>
              </a:rPr>
              <a:t>           ◦ </a:t>
            </a:r>
            <a:r>
              <a:rPr lang="en-IN" sz="2000" dirty="0">
                <a:solidFill>
                  <a:schemeClr val="bg1"/>
                </a:solidFill>
                <a:effectLst/>
                <a:latin typeface="Times New Roman" panose="02020603050405020304" pitchFamily="18" charset="0"/>
                <a:ea typeface="Times New Roman" panose="02020603050405020304" pitchFamily="18" charset="0"/>
              </a:rPr>
              <a:t>Encouragement to Choose Us. </a:t>
            </a:r>
            <a:endParaRPr lang="en-IN" sz="2000" dirty="0">
              <a:solidFill>
                <a:schemeClr val="bg1"/>
              </a:solidFill>
            </a:endParaRPr>
          </a:p>
        </p:txBody>
      </p:sp>
      <p:grpSp>
        <p:nvGrpSpPr>
          <p:cNvPr id="2" name="object 2">
            <a:extLst>
              <a:ext uri="{FF2B5EF4-FFF2-40B4-BE49-F238E27FC236}">
                <a16:creationId xmlns:a16="http://schemas.microsoft.com/office/drawing/2014/main" id="{76014EFE-9483-6CEF-B71D-6D060D257949}"/>
              </a:ext>
            </a:extLst>
          </p:cNvPr>
          <p:cNvGrpSpPr/>
          <p:nvPr/>
        </p:nvGrpSpPr>
        <p:grpSpPr>
          <a:xfrm>
            <a:off x="12637237" y="-17002"/>
            <a:ext cx="5647690" cy="5734685"/>
            <a:chOff x="12640781" y="0"/>
            <a:chExt cx="5647690" cy="5734685"/>
          </a:xfrm>
        </p:grpSpPr>
        <p:sp>
          <p:nvSpPr>
            <p:cNvPr id="3" name="object 3">
              <a:extLst>
                <a:ext uri="{FF2B5EF4-FFF2-40B4-BE49-F238E27FC236}">
                  <a16:creationId xmlns:a16="http://schemas.microsoft.com/office/drawing/2014/main" id="{C3DF834C-B006-06A3-CD61-EEED6E4858E7}"/>
                </a:ext>
              </a:extLst>
            </p:cNvPr>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4" name="object 4">
              <a:extLst>
                <a:ext uri="{FF2B5EF4-FFF2-40B4-BE49-F238E27FC236}">
                  <a16:creationId xmlns:a16="http://schemas.microsoft.com/office/drawing/2014/main" id="{294EE0A9-D789-6283-9272-C2CAA4C0E4F1}"/>
                </a:ext>
              </a:extLst>
            </p:cNvPr>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
        <p:nvSpPr>
          <p:cNvPr id="6" name="object 5">
            <a:extLst>
              <a:ext uri="{FF2B5EF4-FFF2-40B4-BE49-F238E27FC236}">
                <a16:creationId xmlns:a16="http://schemas.microsoft.com/office/drawing/2014/main" id="{5EE95285-CE69-18C3-FEB7-8B6CB7AAF46E}"/>
              </a:ext>
            </a:extLst>
          </p:cNvPr>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spTree>
    <p:extLst>
      <p:ext uri="{BB962C8B-B14F-4D97-AF65-F5344CB8AC3E}">
        <p14:creationId xmlns:p14="http://schemas.microsoft.com/office/powerpoint/2010/main" val="337870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2" y="0"/>
                </a:moveTo>
                <a:lnTo>
                  <a:pt x="19855" y="0"/>
                </a:lnTo>
                <a:lnTo>
                  <a:pt x="0" y="19855"/>
                </a:lnTo>
                <a:lnTo>
                  <a:pt x="0" y="1841659"/>
                </a:lnTo>
                <a:lnTo>
                  <a:pt x="827410" y="2669069"/>
                </a:lnTo>
                <a:lnTo>
                  <a:pt x="2565717" y="930757"/>
                </a:lnTo>
                <a:lnTo>
                  <a:pt x="1634962" y="0"/>
                </a:lnTo>
                <a:close/>
              </a:path>
            </a:pathLst>
          </a:custGeom>
          <a:solidFill>
            <a:srgbClr val="484C68"/>
          </a:solidFill>
        </p:spPr>
        <p:txBody>
          <a:bodyPr wrap="square" lIns="0" tIns="0" rIns="0" bIns="0" rtlCol="0"/>
          <a:lstStyle/>
          <a:p>
            <a:endParaRPr/>
          </a:p>
        </p:txBody>
      </p:sp>
      <p:sp>
        <p:nvSpPr>
          <p:cNvPr id="7" name="object 7"/>
          <p:cNvSpPr txBox="1">
            <a:spLocks noGrp="1"/>
          </p:cNvSpPr>
          <p:nvPr>
            <p:ph type="title"/>
          </p:nvPr>
        </p:nvSpPr>
        <p:spPr>
          <a:xfrm>
            <a:off x="7488636" y="219342"/>
            <a:ext cx="8723630" cy="791210"/>
          </a:xfrm>
          <a:prstGeom prst="rect">
            <a:avLst/>
          </a:prstGeom>
        </p:spPr>
        <p:txBody>
          <a:bodyPr vert="horz" wrap="square" lIns="0" tIns="15875" rIns="0" bIns="0" rtlCol="0">
            <a:spAutoFit/>
          </a:bodyPr>
          <a:lstStyle/>
          <a:p>
            <a:pPr marL="12700">
              <a:lnSpc>
                <a:spcPct val="100000"/>
              </a:lnSpc>
              <a:spcBef>
                <a:spcPts val="125"/>
              </a:spcBef>
            </a:pPr>
            <a:r>
              <a:rPr lang="en-IN" sz="5000" spc="165" dirty="0">
                <a:solidFill>
                  <a:schemeClr val="tx2">
                    <a:lumMod val="20000"/>
                    <a:lumOff val="80000"/>
                  </a:schemeClr>
                </a:solidFill>
              </a:rPr>
              <a:t>Result</a:t>
            </a:r>
            <a:endParaRPr sz="5000" dirty="0">
              <a:solidFill>
                <a:schemeClr val="tx2">
                  <a:lumMod val="20000"/>
                  <a:lumOff val="80000"/>
                </a:schemeClr>
              </a:solidFill>
            </a:endParaRPr>
          </a:p>
        </p:txBody>
      </p:sp>
      <p:sp>
        <p:nvSpPr>
          <p:cNvPr id="11" name="object 11"/>
          <p:cNvSpPr/>
          <p:nvPr/>
        </p:nvSpPr>
        <p:spPr>
          <a:xfrm>
            <a:off x="6620448" y="996015"/>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3" name="TextBox 12">
            <a:extLst>
              <a:ext uri="{FF2B5EF4-FFF2-40B4-BE49-F238E27FC236}">
                <a16:creationId xmlns:a16="http://schemas.microsoft.com/office/drawing/2014/main" id="{9B3B4697-DF43-CDA4-E3A9-384F41F05895}"/>
              </a:ext>
            </a:extLst>
          </p:cNvPr>
          <p:cNvSpPr txBox="1"/>
          <p:nvPr/>
        </p:nvSpPr>
        <p:spPr>
          <a:xfrm>
            <a:off x="1987550" y="3658641"/>
            <a:ext cx="12268200" cy="5632311"/>
          </a:xfrm>
          <a:prstGeom prst="rect">
            <a:avLst/>
          </a:prstGeom>
          <a:noFill/>
        </p:spPr>
        <p:txBody>
          <a:bodyPr wrap="square">
            <a:spAutoFit/>
          </a:bodyPr>
          <a:lstStyle/>
          <a:p>
            <a:pPr algn="l"/>
            <a:r>
              <a:rPr lang="en-US" sz="2400" b="0" i="0" dirty="0">
                <a:solidFill>
                  <a:schemeClr val="bg1">
                    <a:lumMod val="95000"/>
                  </a:schemeClr>
                </a:solidFill>
                <a:effectLst/>
                <a:latin typeface="__Inter_36bd41"/>
              </a:rPr>
              <a:t>The </a:t>
            </a:r>
            <a:r>
              <a:rPr lang="en-US" sz="2400" dirty="0">
                <a:solidFill>
                  <a:schemeClr val="bg1">
                    <a:lumMod val="95000"/>
                  </a:schemeClr>
                </a:solidFill>
                <a:latin typeface="__Inter_36bd41"/>
              </a:rPr>
              <a:t>website header</a:t>
            </a:r>
            <a:r>
              <a:rPr lang="en-US" sz="2400" b="0" i="0" dirty="0">
                <a:solidFill>
                  <a:schemeClr val="bg1">
                    <a:lumMod val="95000"/>
                  </a:schemeClr>
                </a:solidFill>
                <a:effectLst/>
                <a:latin typeface="__Inter_36bd41"/>
              </a:rPr>
              <a:t> design effectively guides users through the website's key functions and offers a user-friendly experience. Here's a breakdown:</a:t>
            </a:r>
          </a:p>
          <a:p>
            <a:pPr algn="l"/>
            <a:endParaRPr lang="en-US" sz="2400" b="0" i="0" dirty="0">
              <a:solidFill>
                <a:schemeClr val="bg1">
                  <a:lumMod val="95000"/>
                </a:schemeClr>
              </a:solidFill>
              <a:effectLst/>
              <a:latin typeface="__Inter_36bd41"/>
            </a:endParaRPr>
          </a:p>
          <a:p>
            <a:pPr algn="l"/>
            <a:r>
              <a:rPr lang="en-US" sz="2400" b="1" i="0" dirty="0">
                <a:solidFill>
                  <a:schemeClr val="bg1">
                    <a:lumMod val="95000"/>
                  </a:schemeClr>
                </a:solidFill>
                <a:effectLst/>
                <a:latin typeface="__Inter_36bd41"/>
              </a:rPr>
              <a:t>-&gt; Visual Branding:</a:t>
            </a:r>
            <a:r>
              <a:rPr lang="en-US" sz="2400" b="0" i="0" dirty="0">
                <a:solidFill>
                  <a:schemeClr val="bg1">
                    <a:lumMod val="95000"/>
                  </a:schemeClr>
                </a:solidFill>
                <a:effectLst/>
                <a:latin typeface="__Inter_36bd41"/>
              </a:rPr>
              <a:t> The infinity symbol and the color palette create a strong, professional, and reliable brand identity, evoking feelings of trust and wellbeing. This is essential for a healthcare website.</a:t>
            </a:r>
          </a:p>
          <a:p>
            <a:pPr algn="l"/>
            <a:r>
              <a:rPr lang="en-US" sz="2400" b="1" i="0" dirty="0">
                <a:solidFill>
                  <a:schemeClr val="bg1">
                    <a:lumMod val="95000"/>
                  </a:schemeClr>
                </a:solidFill>
                <a:effectLst/>
                <a:latin typeface="__Inter_36bd41"/>
              </a:rPr>
              <a:t>-&gt; Clear Navigation:</a:t>
            </a:r>
            <a:r>
              <a:rPr lang="en-US" sz="2400" b="0" i="0" dirty="0">
                <a:solidFill>
                  <a:schemeClr val="bg1">
                    <a:lumMod val="95000"/>
                  </a:schemeClr>
                </a:solidFill>
                <a:effectLst/>
                <a:latin typeface="__Inter_36bd41"/>
              </a:rPr>
              <a:t> The navigation bar is concise and well-organized, featuring essential sections like "Home," "Login," "Doctors," "Medicine," "Services," and "Contact." This makes it easy for users to find the information they need.</a:t>
            </a:r>
          </a:p>
          <a:p>
            <a:pPr algn="l"/>
            <a:r>
              <a:rPr lang="en-US" sz="2400" b="1" i="0" dirty="0">
                <a:solidFill>
                  <a:schemeClr val="bg1">
                    <a:lumMod val="95000"/>
                  </a:schemeClr>
                </a:solidFill>
                <a:effectLst/>
                <a:latin typeface="__Inter_36bd41"/>
              </a:rPr>
              <a:t>-&gt; "Helpline" Button:</a:t>
            </a:r>
            <a:r>
              <a:rPr lang="en-US" sz="2400" b="0" i="0" dirty="0">
                <a:solidFill>
                  <a:schemeClr val="bg1">
                    <a:lumMod val="95000"/>
                  </a:schemeClr>
                </a:solidFill>
                <a:effectLst/>
                <a:latin typeface="__Inter_36bd41"/>
              </a:rPr>
              <a:t> The prominent "Helpline" button provides immediate access to urgent assistance, which is crucial in a healthcare setting.</a:t>
            </a:r>
          </a:p>
          <a:p>
            <a:pPr algn="l"/>
            <a:endParaRPr lang="en-US" sz="2400" dirty="0">
              <a:solidFill>
                <a:schemeClr val="bg1">
                  <a:lumMod val="95000"/>
                </a:schemeClr>
              </a:solidFill>
              <a:latin typeface="__Inter_36bd41"/>
            </a:endParaRPr>
          </a:p>
          <a:p>
            <a:pPr algn="l"/>
            <a:r>
              <a:rPr lang="en-US" sz="2400" b="0" i="0" dirty="0">
                <a:solidFill>
                  <a:schemeClr val="bg1">
                    <a:lumMod val="95000"/>
                  </a:schemeClr>
                </a:solidFill>
                <a:effectLst/>
                <a:latin typeface="__Inter_36bd41"/>
              </a:rPr>
              <a:t>This taskbar design prioritizes user experience and functionality, effectively representing a healthcare website's essential needs. It creates a user-friendly environment for seamless navigation and quick access to important features.</a:t>
            </a:r>
          </a:p>
        </p:txBody>
      </p:sp>
      <p:pic>
        <p:nvPicPr>
          <p:cNvPr id="15" name="Picture 14">
            <a:extLst>
              <a:ext uri="{FF2B5EF4-FFF2-40B4-BE49-F238E27FC236}">
                <a16:creationId xmlns:a16="http://schemas.microsoft.com/office/drawing/2014/main" id="{2E45C711-1E16-6885-843A-66F72E31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87" y="2367684"/>
            <a:ext cx="12192000" cy="809625"/>
          </a:xfrm>
          <a:prstGeom prst="rect">
            <a:avLst/>
          </a:prstGeom>
        </p:spPr>
      </p:pic>
      <p:sp>
        <p:nvSpPr>
          <p:cNvPr id="17" name="TextBox 16">
            <a:extLst>
              <a:ext uri="{FF2B5EF4-FFF2-40B4-BE49-F238E27FC236}">
                <a16:creationId xmlns:a16="http://schemas.microsoft.com/office/drawing/2014/main" id="{BA35D3EB-0A31-6014-8306-AD0D761E92ED}"/>
              </a:ext>
            </a:extLst>
          </p:cNvPr>
          <p:cNvSpPr txBox="1"/>
          <p:nvPr/>
        </p:nvSpPr>
        <p:spPr>
          <a:xfrm>
            <a:off x="1987550" y="1311714"/>
            <a:ext cx="9151374" cy="769441"/>
          </a:xfrm>
          <a:prstGeom prst="rect">
            <a:avLst/>
          </a:prstGeom>
          <a:noFill/>
        </p:spPr>
        <p:txBody>
          <a:bodyPr wrap="square">
            <a:spAutoFit/>
          </a:bodyPr>
          <a:lstStyle/>
          <a:p>
            <a:r>
              <a:rPr lang="en-IN" sz="4400" dirty="0">
                <a:solidFill>
                  <a:schemeClr val="bg1"/>
                </a:solidFill>
                <a:latin typeface="__Inter_36bd41"/>
              </a:rPr>
              <a:t>W</a:t>
            </a:r>
            <a:r>
              <a:rPr lang="en-IN" sz="4400" b="0" i="0" dirty="0">
                <a:solidFill>
                  <a:schemeClr val="bg1"/>
                </a:solidFill>
                <a:effectLst/>
                <a:latin typeface="__Inter_36bd41"/>
              </a:rPr>
              <a:t>ebsite </a:t>
            </a:r>
            <a:r>
              <a:rPr lang="en-IN" sz="4400" dirty="0">
                <a:solidFill>
                  <a:schemeClr val="bg1"/>
                </a:solidFill>
                <a:latin typeface="__Inter_36bd41"/>
              </a:rPr>
              <a:t>H</a:t>
            </a:r>
            <a:r>
              <a:rPr lang="en-IN" sz="4400" b="0" i="0" dirty="0">
                <a:solidFill>
                  <a:schemeClr val="bg1"/>
                </a:solidFill>
                <a:effectLst/>
                <a:latin typeface="__Inter_36bd41"/>
              </a:rPr>
              <a:t>eader</a:t>
            </a:r>
            <a:endParaRPr lang="en-IN" sz="44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AC92CA-29BC-0BCF-D9B3-C62485E2311F}"/>
              </a:ext>
            </a:extLst>
          </p:cNvPr>
          <p:cNvSpPr txBox="1"/>
          <p:nvPr/>
        </p:nvSpPr>
        <p:spPr>
          <a:xfrm>
            <a:off x="1987550" y="654050"/>
            <a:ext cx="9151374" cy="707886"/>
          </a:xfrm>
          <a:prstGeom prst="rect">
            <a:avLst/>
          </a:prstGeom>
          <a:noFill/>
        </p:spPr>
        <p:txBody>
          <a:bodyPr wrap="square">
            <a:spAutoFit/>
          </a:bodyPr>
          <a:lstStyle/>
          <a:p>
            <a:r>
              <a:rPr lang="en-US" sz="4000" b="1" i="0" dirty="0">
                <a:solidFill>
                  <a:schemeClr val="bg1"/>
                </a:solidFill>
                <a:effectLst/>
                <a:latin typeface="__Inter_36bd41"/>
              </a:rPr>
              <a:t>Here's what makes </a:t>
            </a:r>
            <a:r>
              <a:rPr lang="en-US" sz="4000" b="1" i="0" dirty="0" err="1">
                <a:solidFill>
                  <a:schemeClr val="bg1"/>
                </a:solidFill>
                <a:effectLst/>
                <a:latin typeface="__Inter_36bd41"/>
              </a:rPr>
              <a:t>Medinet</a:t>
            </a:r>
            <a:r>
              <a:rPr lang="en-US" sz="4000" b="1" i="0" dirty="0">
                <a:solidFill>
                  <a:schemeClr val="bg1"/>
                </a:solidFill>
                <a:effectLst/>
                <a:latin typeface="__Inter_36bd41"/>
              </a:rPr>
              <a:t> stand out:</a:t>
            </a:r>
            <a:endParaRPr lang="en-IN" sz="4000" dirty="0">
              <a:solidFill>
                <a:schemeClr val="bg1"/>
              </a:solidFill>
            </a:endParaRPr>
          </a:p>
        </p:txBody>
      </p:sp>
      <p:pic>
        <p:nvPicPr>
          <p:cNvPr id="5" name="Picture 4">
            <a:extLst>
              <a:ext uri="{FF2B5EF4-FFF2-40B4-BE49-F238E27FC236}">
                <a16:creationId xmlns:a16="http://schemas.microsoft.com/office/drawing/2014/main" id="{63D4FF9E-C11A-3DA2-1F69-AE08A6ED8CCA}"/>
              </a:ext>
            </a:extLst>
          </p:cNvPr>
          <p:cNvPicPr>
            <a:picLocks noChangeAspect="1"/>
          </p:cNvPicPr>
          <p:nvPr/>
        </p:nvPicPr>
        <p:blipFill>
          <a:blip r:embed="rId2"/>
          <a:stretch>
            <a:fillRect/>
          </a:stretch>
        </p:blipFill>
        <p:spPr>
          <a:xfrm>
            <a:off x="1799405" y="1361936"/>
            <a:ext cx="13218346" cy="3406914"/>
          </a:xfrm>
          <a:prstGeom prst="rect">
            <a:avLst/>
          </a:prstGeom>
        </p:spPr>
      </p:pic>
      <p:sp>
        <p:nvSpPr>
          <p:cNvPr id="7" name="TextBox 6">
            <a:extLst>
              <a:ext uri="{FF2B5EF4-FFF2-40B4-BE49-F238E27FC236}">
                <a16:creationId xmlns:a16="http://schemas.microsoft.com/office/drawing/2014/main" id="{046B4092-6BB8-9145-2A01-0A254EB2F6D2}"/>
              </a:ext>
            </a:extLst>
          </p:cNvPr>
          <p:cNvSpPr txBox="1"/>
          <p:nvPr/>
        </p:nvSpPr>
        <p:spPr>
          <a:xfrm>
            <a:off x="1377950" y="5343922"/>
            <a:ext cx="14173200" cy="4093428"/>
          </a:xfrm>
          <a:prstGeom prst="rect">
            <a:avLst/>
          </a:prstGeom>
          <a:noFill/>
        </p:spPr>
        <p:txBody>
          <a:bodyPr wrap="square">
            <a:spAutoFit/>
          </a:bodyPr>
          <a:lstStyle/>
          <a:p>
            <a:pPr algn="l">
              <a:buFont typeface="Arial" panose="020B0604020202020204" pitchFamily="34" charset="0"/>
              <a:buChar char="•"/>
            </a:pPr>
            <a:r>
              <a:rPr lang="en-US" sz="3200" b="1" i="0" dirty="0">
                <a:solidFill>
                  <a:schemeClr val="bg1"/>
                </a:solidFill>
                <a:effectLst/>
                <a:latin typeface="__Inter_36bd41"/>
              </a:rPr>
              <a:t>Top Specialists:</a:t>
            </a:r>
            <a:r>
              <a:rPr lang="en-US" sz="3200" b="0" i="0" dirty="0">
                <a:solidFill>
                  <a:schemeClr val="bg1"/>
                </a:solidFill>
                <a:effectLst/>
                <a:latin typeface="__Inter_36bd41"/>
              </a:rPr>
              <a:t> Discover and connect with highly rated doctors across various </a:t>
            </a:r>
            <a:r>
              <a:rPr lang="en-US" sz="3200" b="0" i="0" dirty="0" err="1">
                <a:solidFill>
                  <a:schemeClr val="bg1"/>
                </a:solidFill>
                <a:effectLst/>
                <a:latin typeface="__Inter_36bd41"/>
              </a:rPr>
              <a:t>specialities</a:t>
            </a:r>
            <a:r>
              <a:rPr lang="en-US" sz="3200" b="0" i="0" dirty="0">
                <a:solidFill>
                  <a:schemeClr val="bg1"/>
                </a:solidFill>
                <a:effectLst/>
                <a:latin typeface="__Inter_36bd41"/>
              </a:rPr>
              <a:t>. From dermatology to pediatrics and general physician, find the expert you need with just a few clicks.</a:t>
            </a:r>
          </a:p>
          <a:p>
            <a:pPr algn="l">
              <a:buFont typeface="Arial" panose="020B0604020202020204" pitchFamily="34" charset="0"/>
              <a:buChar char="•"/>
            </a:pPr>
            <a:endParaRPr lang="en-US" sz="3200" b="0" i="0" dirty="0">
              <a:solidFill>
                <a:schemeClr val="bg1"/>
              </a:solidFill>
              <a:effectLst/>
              <a:latin typeface="__Inter_36bd41"/>
            </a:endParaRPr>
          </a:p>
          <a:p>
            <a:pPr algn="l">
              <a:buFont typeface="Arial" panose="020B0604020202020204" pitchFamily="34" charset="0"/>
              <a:buChar char="•"/>
            </a:pPr>
            <a:r>
              <a:rPr lang="en-US" sz="3200" b="1" i="0" dirty="0">
                <a:solidFill>
                  <a:schemeClr val="bg1"/>
                </a:solidFill>
                <a:effectLst/>
                <a:latin typeface="__Inter_36bd41"/>
              </a:rPr>
              <a:t>Easy Booking and Consultation</a:t>
            </a:r>
            <a:r>
              <a:rPr lang="en-US" sz="3600" b="1" i="0" dirty="0">
                <a:solidFill>
                  <a:schemeClr val="bg1"/>
                </a:solidFill>
                <a:effectLst/>
                <a:latin typeface="__Inter_36bd41"/>
              </a:rPr>
              <a:t>:</a:t>
            </a:r>
            <a:r>
              <a:rPr lang="en-US" sz="3600" b="0" i="0" dirty="0">
                <a:solidFill>
                  <a:schemeClr val="bg1"/>
                </a:solidFill>
                <a:effectLst/>
                <a:latin typeface="__Inter_36bd41"/>
              </a:rPr>
              <a:t> </a:t>
            </a:r>
            <a:r>
              <a:rPr lang="en-US" sz="3200" b="0" i="0" dirty="0">
                <a:solidFill>
                  <a:schemeClr val="bg1"/>
                </a:solidFill>
                <a:effectLst/>
                <a:latin typeface="__Inter_36bd41"/>
              </a:rPr>
              <a:t>Secure appointments, schedule virtual </a:t>
            </a:r>
          </a:p>
          <a:p>
            <a:pPr algn="l"/>
            <a:r>
              <a:rPr lang="en-US" sz="3200" b="0" i="0" dirty="0">
                <a:solidFill>
                  <a:schemeClr val="bg1"/>
                </a:solidFill>
                <a:effectLst/>
                <a:latin typeface="__Inter_36bd41"/>
              </a:rPr>
              <a:t>consultations, and manage your healthcare </a:t>
            </a:r>
          </a:p>
          <a:p>
            <a:pPr algn="l"/>
            <a:r>
              <a:rPr lang="en-US" sz="3200" b="0" i="0" dirty="0">
                <a:solidFill>
                  <a:schemeClr val="bg1"/>
                </a:solidFill>
                <a:effectLst/>
                <a:latin typeface="__Inter_36bd41"/>
              </a:rPr>
              <a:t>appointments effortlessly</a:t>
            </a:r>
            <a:r>
              <a:rPr lang="en-US" sz="3200" b="0" i="0" dirty="0">
                <a:solidFill>
                  <a:srgbClr val="374151"/>
                </a:solidFill>
                <a:effectLst/>
                <a:latin typeface="__Inter_36bd41"/>
              </a:rPr>
              <a:t>.</a:t>
            </a:r>
          </a:p>
          <a:p>
            <a:pPr algn="l"/>
            <a:r>
              <a:rPr lang="en-US" sz="3200" b="0" i="0" dirty="0">
                <a:solidFill>
                  <a:srgbClr val="374151"/>
                </a:solidFill>
                <a:effectLst/>
                <a:latin typeface="__Inter_36bd41"/>
              </a:rPr>
              <a:t>.</a:t>
            </a:r>
          </a:p>
        </p:txBody>
      </p:sp>
    </p:spTree>
    <p:extLst>
      <p:ext uri="{BB962C8B-B14F-4D97-AF65-F5344CB8AC3E}">
        <p14:creationId xmlns:p14="http://schemas.microsoft.com/office/powerpoint/2010/main" val="321372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2" y="0"/>
            <a:ext cx="3476625" cy="1929764"/>
            <a:chOff x="11371782" y="0"/>
            <a:chExt cx="3476625" cy="1929764"/>
          </a:xfrm>
        </p:grpSpPr>
        <p:sp>
          <p:nvSpPr>
            <p:cNvPr id="3" name="object 3"/>
            <p:cNvSpPr/>
            <p:nvPr/>
          </p:nvSpPr>
          <p:spPr>
            <a:xfrm>
              <a:off x="11907024" y="0"/>
              <a:ext cx="2941955" cy="1929764"/>
            </a:xfrm>
            <a:custGeom>
              <a:avLst/>
              <a:gdLst/>
              <a:ahLst/>
              <a:cxnLst/>
              <a:rect l="l" t="t" r="r" b="b"/>
              <a:pathLst>
                <a:path w="2941955" h="1929764">
                  <a:moveTo>
                    <a:pt x="2749659" y="0"/>
                  </a:moveTo>
                  <a:lnTo>
                    <a:pt x="729140" y="0"/>
                  </a:lnTo>
                  <a:lnTo>
                    <a:pt x="0" y="729119"/>
                  </a:lnTo>
                  <a:lnTo>
                    <a:pt x="1203058" y="1929688"/>
                  </a:lnTo>
                  <a:lnTo>
                    <a:pt x="2941383" y="191427"/>
                  </a:lnTo>
                  <a:lnTo>
                    <a:pt x="2749659" y="0"/>
                  </a:lnTo>
                  <a:close/>
                </a:path>
              </a:pathLst>
            </a:custGeom>
            <a:solidFill>
              <a:srgbClr val="484C68"/>
            </a:solidFill>
          </p:spPr>
          <p:txBody>
            <a:bodyPr wrap="square" lIns="0" tIns="0" rIns="0" bIns="0" rtlCol="0"/>
            <a:lstStyle/>
            <a:p>
              <a:endParaRPr/>
            </a:p>
          </p:txBody>
        </p:sp>
        <p:sp>
          <p:nvSpPr>
            <p:cNvPr id="4" name="object 4"/>
            <p:cNvSpPr/>
            <p:nvPr/>
          </p:nvSpPr>
          <p:spPr>
            <a:xfrm>
              <a:off x="11371782" y="0"/>
              <a:ext cx="1454785" cy="824230"/>
            </a:xfrm>
            <a:custGeom>
              <a:avLst/>
              <a:gdLst/>
              <a:ahLst/>
              <a:cxnLst/>
              <a:rect l="l" t="t" r="r" b="b"/>
              <a:pathLst>
                <a:path w="1454784" h="824230">
                  <a:moveTo>
                    <a:pt x="1454454" y="0"/>
                  </a:moveTo>
                  <a:lnTo>
                    <a:pt x="191374" y="0"/>
                  </a:lnTo>
                  <a:lnTo>
                    <a:pt x="0" y="191376"/>
                  </a:lnTo>
                  <a:lnTo>
                    <a:pt x="630288" y="824166"/>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5" y="0"/>
                  </a:moveTo>
                  <a:lnTo>
                    <a:pt x="1025754" y="0"/>
                  </a:lnTo>
                  <a:lnTo>
                    <a:pt x="0" y="1026667"/>
                  </a:lnTo>
                  <a:lnTo>
                    <a:pt x="192227" y="1218907"/>
                  </a:lnTo>
                  <a:lnTo>
                    <a:pt x="1412225" y="0"/>
                  </a:lnTo>
                  <a:close/>
                </a:path>
              </a:pathLst>
            </a:custGeom>
            <a:solidFill>
              <a:srgbClr val="70B1DA"/>
            </a:solidFill>
          </p:spPr>
          <p:txBody>
            <a:bodyPr wrap="square" lIns="0" tIns="0" rIns="0" bIns="0" rtlCol="0"/>
            <a:lstStyle/>
            <a:p>
              <a:endParaRPr/>
            </a:p>
          </p:txBody>
        </p:sp>
        <p:sp>
          <p:nvSpPr>
            <p:cNvPr id="7" name="object 7"/>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7"/>
                  </a:lnTo>
                  <a:lnTo>
                    <a:pt x="1247238" y="6448424"/>
                  </a:lnTo>
                  <a:lnTo>
                    <a:pt x="4470196" y="3225469"/>
                  </a:lnTo>
                  <a:lnTo>
                    <a:pt x="1247238" y="0"/>
                  </a:lnTo>
                  <a:close/>
                </a:path>
              </a:pathLst>
            </a:custGeom>
            <a:solidFill>
              <a:srgbClr val="70B1DA"/>
            </a:solidFill>
          </p:spPr>
          <p:txBody>
            <a:bodyPr wrap="square" lIns="0" tIns="0" rIns="0" bIns="0" rtlCol="0"/>
            <a:lstStyle/>
            <a:p>
              <a:endParaRPr/>
            </a:p>
          </p:txBody>
        </p:sp>
      </p:grpSp>
      <p:sp>
        <p:nvSpPr>
          <p:cNvPr id="9" name="object 9"/>
          <p:cNvSpPr/>
          <p:nvPr/>
        </p:nvSpPr>
        <p:spPr>
          <a:xfrm>
            <a:off x="13284325" y="0"/>
            <a:ext cx="5003800" cy="5329555"/>
          </a:xfrm>
          <a:custGeom>
            <a:avLst/>
            <a:gdLst/>
            <a:ahLst/>
            <a:cxnLst/>
            <a:rect l="l" t="t" r="r" b="b"/>
            <a:pathLst>
              <a:path w="5003800" h="5329555">
                <a:moveTo>
                  <a:pt x="4344877" y="0"/>
                </a:moveTo>
                <a:lnTo>
                  <a:pt x="2105121" y="0"/>
                </a:lnTo>
                <a:lnTo>
                  <a:pt x="0" y="2103513"/>
                </a:lnTo>
                <a:lnTo>
                  <a:pt x="3225418" y="5328983"/>
                </a:lnTo>
                <a:lnTo>
                  <a:pt x="5003723" y="3549319"/>
                </a:lnTo>
                <a:lnTo>
                  <a:pt x="5003723" y="658835"/>
                </a:lnTo>
                <a:lnTo>
                  <a:pt x="4344877" y="0"/>
                </a:lnTo>
                <a:close/>
              </a:path>
            </a:pathLst>
          </a:custGeom>
          <a:solidFill>
            <a:srgbClr val="484C68"/>
          </a:solidFill>
        </p:spPr>
        <p:txBody>
          <a:bodyPr wrap="square" lIns="0" tIns="0" rIns="0" bIns="0" rtlCol="0"/>
          <a:lstStyle/>
          <a:p>
            <a:endParaRPr/>
          </a:p>
        </p:txBody>
      </p:sp>
      <p:sp>
        <p:nvSpPr>
          <p:cNvPr id="10" name="object 10"/>
          <p:cNvSpPr/>
          <p:nvPr/>
        </p:nvSpPr>
        <p:spPr>
          <a:xfrm>
            <a:off x="566176" y="0"/>
            <a:ext cx="4335145" cy="2166620"/>
          </a:xfrm>
          <a:custGeom>
            <a:avLst/>
            <a:gdLst/>
            <a:ahLst/>
            <a:cxnLst/>
            <a:rect l="l" t="t" r="r" b="b"/>
            <a:pathLst>
              <a:path w="4335145" h="2166620">
                <a:moveTo>
                  <a:pt x="4334637" y="0"/>
                </a:moveTo>
                <a:lnTo>
                  <a:pt x="0" y="0"/>
                </a:lnTo>
                <a:lnTo>
                  <a:pt x="2167321" y="2166480"/>
                </a:lnTo>
                <a:lnTo>
                  <a:pt x="4334637" y="0"/>
                </a:lnTo>
                <a:close/>
              </a:path>
            </a:pathLst>
          </a:custGeom>
          <a:solidFill>
            <a:srgbClr val="484C68"/>
          </a:solidFill>
        </p:spPr>
        <p:txBody>
          <a:bodyPr wrap="square" lIns="0" tIns="0" rIns="0" bIns="0" rtlCol="0"/>
          <a:lstStyle/>
          <a:p>
            <a:endParaRPr/>
          </a:p>
        </p:txBody>
      </p:sp>
      <p:sp>
        <p:nvSpPr>
          <p:cNvPr id="12" name="object 12"/>
          <p:cNvSpPr txBox="1">
            <a:spLocks noGrp="1"/>
          </p:cNvSpPr>
          <p:nvPr>
            <p:ph type="body" idx="1"/>
          </p:nvPr>
        </p:nvSpPr>
        <p:spPr>
          <a:xfrm>
            <a:off x="4030357" y="3865435"/>
            <a:ext cx="10213975" cy="554639"/>
          </a:xfrm>
          <a:prstGeom prst="rect">
            <a:avLst/>
          </a:prstGeom>
        </p:spPr>
        <p:txBody>
          <a:bodyPr vert="horz" wrap="square" lIns="0" tIns="15875" rIns="0" bIns="0" rtlCol="0">
            <a:spAutoFit/>
          </a:bodyPr>
          <a:lstStyle/>
          <a:p>
            <a:pPr algn="ctr">
              <a:lnSpc>
                <a:spcPct val="100000"/>
              </a:lnSpc>
              <a:spcBef>
                <a:spcPts val="125"/>
              </a:spcBef>
              <a:tabLst>
                <a:tab pos="9392920" algn="l"/>
              </a:tabLst>
            </a:pPr>
            <a:r>
              <a:rPr spc="-10" dirty="0"/>
              <a:t>.</a:t>
            </a:r>
          </a:p>
        </p:txBody>
      </p:sp>
      <p:pic>
        <p:nvPicPr>
          <p:cNvPr id="16" name="Picture 15">
            <a:extLst>
              <a:ext uri="{FF2B5EF4-FFF2-40B4-BE49-F238E27FC236}">
                <a16:creationId xmlns:a16="http://schemas.microsoft.com/office/drawing/2014/main" id="{633A408D-032D-3B4F-E39E-6529787BE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550" y="196851"/>
            <a:ext cx="15544800" cy="4419599"/>
          </a:xfrm>
          <a:prstGeom prst="rect">
            <a:avLst/>
          </a:prstGeom>
        </p:spPr>
      </p:pic>
      <p:sp>
        <p:nvSpPr>
          <p:cNvPr id="18" name="TextBox 17">
            <a:extLst>
              <a:ext uri="{FF2B5EF4-FFF2-40B4-BE49-F238E27FC236}">
                <a16:creationId xmlns:a16="http://schemas.microsoft.com/office/drawing/2014/main" id="{D2F5239F-AD71-2347-B3EA-8580D5525D68}"/>
              </a:ext>
            </a:extLst>
          </p:cNvPr>
          <p:cNvSpPr txBox="1"/>
          <p:nvPr/>
        </p:nvSpPr>
        <p:spPr>
          <a:xfrm>
            <a:off x="1911350" y="5426494"/>
            <a:ext cx="15345936" cy="4524315"/>
          </a:xfrm>
          <a:prstGeom prst="rect">
            <a:avLst/>
          </a:prstGeom>
          <a:noFill/>
        </p:spPr>
        <p:txBody>
          <a:bodyPr wrap="square">
            <a:spAutoFit/>
          </a:bodyPr>
          <a:lstStyle/>
          <a:p>
            <a:r>
              <a:rPr lang="en-US" sz="2800" b="0" i="0" dirty="0">
                <a:solidFill>
                  <a:schemeClr val="bg1"/>
                </a:solidFill>
                <a:effectLst/>
                <a:latin typeface="__Inter_36bd41"/>
              </a:rPr>
              <a:t>The website is well-designed. It showcases different specialties with clear images and concise descriptions, making it easy for visitors to understand the scope of services offered. The "Read More..." button allows users to learn more about each specialty, adding depth and information to their understanding. This transparency about the doctors and their areas of expertise builds trust with potential patients</a:t>
            </a:r>
            <a:r>
              <a:rPr lang="en-US" sz="2800" dirty="0">
                <a:solidFill>
                  <a:srgbClr val="374151"/>
                </a:solidFill>
                <a:latin typeface="__Inter_36bd41"/>
              </a:rPr>
              <a:t> </a:t>
            </a:r>
            <a:r>
              <a:rPr lang="en-US" sz="2800" dirty="0">
                <a:solidFill>
                  <a:schemeClr val="bg1"/>
                </a:solidFill>
                <a:latin typeface="__Inter_36bd41"/>
              </a:rPr>
              <a:t>. Some other features are –</a:t>
            </a:r>
          </a:p>
          <a:p>
            <a:endParaRPr lang="en-US" b="0" i="0" dirty="0">
              <a:solidFill>
                <a:schemeClr val="bg1"/>
              </a:solidFill>
              <a:effectLst/>
              <a:latin typeface="__Inter_36bd41"/>
            </a:endParaRPr>
          </a:p>
          <a:p>
            <a:pPr algn="l"/>
            <a:r>
              <a:rPr lang="en-US" sz="2800" b="1" i="0" dirty="0">
                <a:solidFill>
                  <a:schemeClr val="bg1"/>
                </a:solidFill>
                <a:effectLst/>
                <a:latin typeface="__Inter_36bd41"/>
              </a:rPr>
              <a:t>1)Intuitive Navigation:</a:t>
            </a:r>
            <a:r>
              <a:rPr lang="en-US" sz="2800" b="0" i="0" dirty="0">
                <a:solidFill>
                  <a:schemeClr val="bg1"/>
                </a:solidFill>
                <a:effectLst/>
                <a:latin typeface="__Inter_36bd41"/>
              </a:rPr>
              <a:t> The website has a clear menu bar with links to essential sections, making it easy for users to navigate.</a:t>
            </a:r>
          </a:p>
          <a:p>
            <a:pPr algn="l"/>
            <a:r>
              <a:rPr lang="en-US" sz="2800" b="1" i="0" dirty="0">
                <a:solidFill>
                  <a:schemeClr val="bg1"/>
                </a:solidFill>
                <a:effectLst/>
                <a:latin typeface="__Inter_36bd41"/>
              </a:rPr>
              <a:t>2)Professional Design:</a:t>
            </a:r>
            <a:r>
              <a:rPr lang="en-US" sz="2800" b="0" i="0" dirty="0">
                <a:solidFill>
                  <a:schemeClr val="bg1"/>
                </a:solidFill>
                <a:effectLst/>
                <a:latin typeface="__Inter_36bd41"/>
              </a:rPr>
              <a:t> The overall design of the website is professional and modern, showcasing a reputable and trustworthy image.</a:t>
            </a:r>
          </a:p>
          <a:p>
            <a:endParaRPr lang="en-IN" dirty="0"/>
          </a:p>
        </p:txBody>
      </p:sp>
    </p:spTree>
    <p:extLst>
      <p:ext uri="{BB962C8B-B14F-4D97-AF65-F5344CB8AC3E}">
        <p14:creationId xmlns:p14="http://schemas.microsoft.com/office/powerpoint/2010/main" val="4018633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2" y="0"/>
            <a:ext cx="3476625" cy="1929764"/>
            <a:chOff x="11371782" y="0"/>
            <a:chExt cx="3476625" cy="1929764"/>
          </a:xfrm>
        </p:grpSpPr>
        <p:sp>
          <p:nvSpPr>
            <p:cNvPr id="3" name="object 3"/>
            <p:cNvSpPr/>
            <p:nvPr/>
          </p:nvSpPr>
          <p:spPr>
            <a:xfrm>
              <a:off x="11907024" y="0"/>
              <a:ext cx="2941955" cy="1929764"/>
            </a:xfrm>
            <a:custGeom>
              <a:avLst/>
              <a:gdLst/>
              <a:ahLst/>
              <a:cxnLst/>
              <a:rect l="l" t="t" r="r" b="b"/>
              <a:pathLst>
                <a:path w="2941955" h="1929764">
                  <a:moveTo>
                    <a:pt x="2749659" y="0"/>
                  </a:moveTo>
                  <a:lnTo>
                    <a:pt x="729140" y="0"/>
                  </a:lnTo>
                  <a:lnTo>
                    <a:pt x="0" y="729119"/>
                  </a:lnTo>
                  <a:lnTo>
                    <a:pt x="1203058" y="1929688"/>
                  </a:lnTo>
                  <a:lnTo>
                    <a:pt x="2941383" y="191427"/>
                  </a:lnTo>
                  <a:lnTo>
                    <a:pt x="2749659" y="0"/>
                  </a:lnTo>
                  <a:close/>
                </a:path>
              </a:pathLst>
            </a:custGeom>
            <a:solidFill>
              <a:srgbClr val="484C68"/>
            </a:solidFill>
          </p:spPr>
          <p:txBody>
            <a:bodyPr wrap="square" lIns="0" tIns="0" rIns="0" bIns="0" rtlCol="0"/>
            <a:lstStyle/>
            <a:p>
              <a:endParaRPr/>
            </a:p>
          </p:txBody>
        </p:sp>
        <p:sp>
          <p:nvSpPr>
            <p:cNvPr id="4" name="object 4"/>
            <p:cNvSpPr/>
            <p:nvPr/>
          </p:nvSpPr>
          <p:spPr>
            <a:xfrm>
              <a:off x="11371782" y="0"/>
              <a:ext cx="1454785" cy="824230"/>
            </a:xfrm>
            <a:custGeom>
              <a:avLst/>
              <a:gdLst/>
              <a:ahLst/>
              <a:cxnLst/>
              <a:rect l="l" t="t" r="r" b="b"/>
              <a:pathLst>
                <a:path w="1454784" h="824230">
                  <a:moveTo>
                    <a:pt x="1454454" y="0"/>
                  </a:moveTo>
                  <a:lnTo>
                    <a:pt x="191374" y="0"/>
                  </a:lnTo>
                  <a:lnTo>
                    <a:pt x="0" y="191376"/>
                  </a:lnTo>
                  <a:lnTo>
                    <a:pt x="630288" y="824166"/>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5" y="0"/>
                  </a:moveTo>
                  <a:lnTo>
                    <a:pt x="1025754" y="0"/>
                  </a:lnTo>
                  <a:lnTo>
                    <a:pt x="0" y="1026667"/>
                  </a:lnTo>
                  <a:lnTo>
                    <a:pt x="192227" y="1218907"/>
                  </a:lnTo>
                  <a:lnTo>
                    <a:pt x="1412225" y="0"/>
                  </a:lnTo>
                  <a:close/>
                </a:path>
              </a:pathLst>
            </a:custGeom>
            <a:solidFill>
              <a:srgbClr val="70B1DA"/>
            </a:solidFill>
          </p:spPr>
          <p:txBody>
            <a:bodyPr wrap="square" lIns="0" tIns="0" rIns="0" bIns="0" rtlCol="0"/>
            <a:lstStyle/>
            <a:p>
              <a:endParaRPr/>
            </a:p>
          </p:txBody>
        </p:sp>
        <p:sp>
          <p:nvSpPr>
            <p:cNvPr id="7" name="object 7"/>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7"/>
                  </a:lnTo>
                  <a:lnTo>
                    <a:pt x="1247238" y="6448424"/>
                  </a:lnTo>
                  <a:lnTo>
                    <a:pt x="4470196" y="3225469"/>
                  </a:lnTo>
                  <a:lnTo>
                    <a:pt x="1247238" y="0"/>
                  </a:lnTo>
                  <a:close/>
                </a:path>
              </a:pathLst>
            </a:custGeom>
            <a:solidFill>
              <a:srgbClr val="70B1DA"/>
            </a:solidFill>
          </p:spPr>
          <p:txBody>
            <a:bodyPr wrap="square" lIns="0" tIns="0" rIns="0" bIns="0" rtlCol="0"/>
            <a:lstStyle/>
            <a:p>
              <a:endParaRPr/>
            </a:p>
          </p:txBody>
        </p:sp>
      </p:grpSp>
      <p:sp>
        <p:nvSpPr>
          <p:cNvPr id="10" name="object 10"/>
          <p:cNvSpPr/>
          <p:nvPr/>
        </p:nvSpPr>
        <p:spPr>
          <a:xfrm>
            <a:off x="566176" y="0"/>
            <a:ext cx="4335145" cy="2166620"/>
          </a:xfrm>
          <a:custGeom>
            <a:avLst/>
            <a:gdLst/>
            <a:ahLst/>
            <a:cxnLst/>
            <a:rect l="l" t="t" r="r" b="b"/>
            <a:pathLst>
              <a:path w="4335145" h="2166620">
                <a:moveTo>
                  <a:pt x="4334637" y="0"/>
                </a:moveTo>
                <a:lnTo>
                  <a:pt x="0" y="0"/>
                </a:lnTo>
                <a:lnTo>
                  <a:pt x="2167321" y="2166480"/>
                </a:lnTo>
                <a:lnTo>
                  <a:pt x="4334637" y="0"/>
                </a:lnTo>
                <a:close/>
              </a:path>
            </a:pathLst>
          </a:custGeom>
          <a:solidFill>
            <a:srgbClr val="484C68"/>
          </a:solidFill>
        </p:spPr>
        <p:txBody>
          <a:bodyPr wrap="square" lIns="0" tIns="0" rIns="0" bIns="0" rtlCol="0"/>
          <a:lstStyle/>
          <a:p>
            <a:endParaRPr/>
          </a:p>
        </p:txBody>
      </p:sp>
      <p:sp>
        <p:nvSpPr>
          <p:cNvPr id="14" name="object 14"/>
          <p:cNvSpPr/>
          <p:nvPr/>
        </p:nvSpPr>
        <p:spPr>
          <a:xfrm>
            <a:off x="6630413" y="-47625"/>
            <a:ext cx="3819525" cy="95250"/>
          </a:xfrm>
          <a:custGeom>
            <a:avLst/>
            <a:gdLst/>
            <a:ahLst/>
            <a:cxnLst/>
            <a:rect l="l" t="t" r="r" b="b"/>
            <a:pathLst>
              <a:path w="3819525" h="95250">
                <a:moveTo>
                  <a:pt x="3819525" y="0"/>
                </a:moveTo>
                <a:lnTo>
                  <a:pt x="0" y="0"/>
                </a:lnTo>
                <a:lnTo>
                  <a:pt x="0" y="95250"/>
                </a:lnTo>
                <a:lnTo>
                  <a:pt x="3819525" y="95250"/>
                </a:lnTo>
                <a:lnTo>
                  <a:pt x="3819525" y="0"/>
                </a:lnTo>
                <a:close/>
              </a:path>
            </a:pathLst>
          </a:custGeom>
          <a:solidFill>
            <a:srgbClr val="70B1DA"/>
          </a:solidFill>
        </p:spPr>
        <p:txBody>
          <a:bodyPr wrap="square" lIns="0" tIns="0" rIns="0" bIns="0" rtlCol="0"/>
          <a:lstStyle/>
          <a:p>
            <a:endParaRPr/>
          </a:p>
        </p:txBody>
      </p:sp>
      <p:pic>
        <p:nvPicPr>
          <p:cNvPr id="11" name="Picture 10">
            <a:extLst>
              <a:ext uri="{FF2B5EF4-FFF2-40B4-BE49-F238E27FC236}">
                <a16:creationId xmlns:a16="http://schemas.microsoft.com/office/drawing/2014/main" id="{F7D01B50-73AA-6A5E-383F-B9F2BCDC4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47625"/>
            <a:ext cx="16078199" cy="5197475"/>
          </a:xfrm>
          <a:prstGeom prst="rect">
            <a:avLst/>
          </a:prstGeom>
        </p:spPr>
      </p:pic>
      <p:sp>
        <p:nvSpPr>
          <p:cNvPr id="13" name="TextBox 12">
            <a:extLst>
              <a:ext uri="{FF2B5EF4-FFF2-40B4-BE49-F238E27FC236}">
                <a16:creationId xmlns:a16="http://schemas.microsoft.com/office/drawing/2014/main" id="{3980C3EA-7654-86E0-1815-59760BDD6F03}"/>
              </a:ext>
            </a:extLst>
          </p:cNvPr>
          <p:cNvSpPr txBox="1"/>
          <p:nvPr/>
        </p:nvSpPr>
        <p:spPr>
          <a:xfrm>
            <a:off x="2706738" y="5988050"/>
            <a:ext cx="14478000" cy="3539430"/>
          </a:xfrm>
          <a:prstGeom prst="rect">
            <a:avLst/>
          </a:prstGeom>
          <a:noFill/>
        </p:spPr>
        <p:txBody>
          <a:bodyPr wrap="square">
            <a:spAutoFit/>
          </a:bodyPr>
          <a:lstStyle/>
          <a:p>
            <a:pPr algn="l"/>
            <a:r>
              <a:rPr lang="en-US" sz="2800" b="0" i="0" dirty="0">
                <a:solidFill>
                  <a:schemeClr val="bg1"/>
                </a:solidFill>
                <a:effectLst/>
                <a:latin typeface="__Inter_36bd41"/>
              </a:rPr>
              <a:t>It features a user-friendly interface that allows you to easily browse through Other or different </a:t>
            </a:r>
            <a:r>
              <a:rPr lang="en-US" sz="2800" b="0" i="0" dirty="0" err="1">
                <a:solidFill>
                  <a:schemeClr val="bg1"/>
                </a:solidFill>
                <a:effectLst/>
                <a:latin typeface="__Inter_36bd41"/>
              </a:rPr>
              <a:t>specialities</a:t>
            </a:r>
            <a:r>
              <a:rPr lang="en-US" sz="2800" b="0" i="0" dirty="0">
                <a:solidFill>
                  <a:schemeClr val="bg1"/>
                </a:solidFill>
                <a:effectLst/>
                <a:latin typeface="__Inter_36bd41"/>
              </a:rPr>
              <a:t>, such as dermatology, general physician, pediatrics, and many more.</a:t>
            </a:r>
          </a:p>
          <a:p>
            <a:pPr algn="l"/>
            <a:r>
              <a:rPr lang="en-US" sz="2800" b="0" i="0" dirty="0">
                <a:solidFill>
                  <a:schemeClr val="bg1"/>
                </a:solidFill>
                <a:effectLst/>
                <a:latin typeface="__Inter_36bd41"/>
              </a:rPr>
              <a:t>Here are some key advantages of using </a:t>
            </a:r>
            <a:r>
              <a:rPr lang="en-US" sz="2800" b="0" i="0" dirty="0" err="1">
                <a:solidFill>
                  <a:schemeClr val="bg1"/>
                </a:solidFill>
                <a:effectLst/>
                <a:latin typeface="__Inter_36bd41"/>
              </a:rPr>
              <a:t>Medinet</a:t>
            </a:r>
            <a:r>
              <a:rPr lang="en-US" sz="2800" b="0" i="0" dirty="0">
                <a:solidFill>
                  <a:schemeClr val="bg1"/>
                </a:solidFill>
                <a:effectLst/>
                <a:latin typeface="__Inter_36bd41"/>
              </a:rPr>
              <a:t>:</a:t>
            </a:r>
          </a:p>
          <a:p>
            <a:pPr algn="l"/>
            <a:endParaRPr lang="en-US" sz="2800" b="0" i="0" dirty="0">
              <a:solidFill>
                <a:schemeClr val="bg1"/>
              </a:solidFill>
              <a:effectLst/>
              <a:latin typeface="__Inter_36bd41"/>
            </a:endParaRPr>
          </a:p>
          <a:p>
            <a:pPr algn="l"/>
            <a:r>
              <a:rPr lang="en-US" sz="2800" b="1" i="0" dirty="0">
                <a:solidFill>
                  <a:schemeClr val="bg1"/>
                </a:solidFill>
                <a:effectLst/>
                <a:latin typeface="__Inter_36bd41"/>
              </a:rPr>
              <a:t>1) Convenient Access:</a:t>
            </a:r>
            <a:r>
              <a:rPr lang="en-US" sz="2800" b="0" i="0" dirty="0">
                <a:solidFill>
                  <a:schemeClr val="bg1"/>
                </a:solidFill>
                <a:effectLst/>
                <a:latin typeface="__Inter_36bd41"/>
              </a:rPr>
              <a:t> You can access and explore different </a:t>
            </a:r>
            <a:r>
              <a:rPr lang="en-US" sz="2800" b="0" i="0" dirty="0" err="1">
                <a:solidFill>
                  <a:schemeClr val="bg1"/>
                </a:solidFill>
                <a:effectLst/>
                <a:latin typeface="__Inter_36bd41"/>
              </a:rPr>
              <a:t>specialities</a:t>
            </a:r>
            <a:r>
              <a:rPr lang="en-US" sz="2800" b="0" i="0" dirty="0">
                <a:solidFill>
                  <a:schemeClr val="bg1"/>
                </a:solidFill>
                <a:effectLst/>
                <a:latin typeface="__Inter_36bd41"/>
              </a:rPr>
              <a:t> from the comfort of your home through the website.</a:t>
            </a:r>
          </a:p>
          <a:p>
            <a:pPr algn="l"/>
            <a:r>
              <a:rPr lang="en-US" sz="2800" b="1" i="0" dirty="0">
                <a:solidFill>
                  <a:schemeClr val="bg1"/>
                </a:solidFill>
                <a:effectLst/>
                <a:latin typeface="__Inter_36bd41"/>
              </a:rPr>
              <a:t>2) Visual Representation:</a:t>
            </a:r>
            <a:r>
              <a:rPr lang="en-US" sz="2800" b="0" i="0" dirty="0">
                <a:solidFill>
                  <a:schemeClr val="bg1"/>
                </a:solidFill>
                <a:effectLst/>
                <a:latin typeface="__Inter_36bd41"/>
              </a:rPr>
              <a:t> The use of illustrations and graphics provides a clear and engaging understanding of each </a:t>
            </a:r>
            <a:r>
              <a:rPr lang="en-US" sz="2800" b="0" i="0" dirty="0" err="1">
                <a:solidFill>
                  <a:schemeClr val="bg1"/>
                </a:solidFill>
                <a:effectLst/>
                <a:latin typeface="__Inter_36bd41"/>
              </a:rPr>
              <a:t>speciality</a:t>
            </a:r>
            <a:r>
              <a:rPr lang="en-US" sz="2800" b="0" i="0" dirty="0">
                <a:solidFill>
                  <a:schemeClr val="bg1"/>
                </a:solidFill>
                <a:effectLst/>
                <a:latin typeface="__Inter_36bd41"/>
              </a:rPr>
              <a:t>.</a:t>
            </a:r>
          </a:p>
        </p:txBody>
      </p:sp>
    </p:spTree>
    <p:extLst>
      <p:ext uri="{BB962C8B-B14F-4D97-AF65-F5344CB8AC3E}">
        <p14:creationId xmlns:p14="http://schemas.microsoft.com/office/powerpoint/2010/main" val="347208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5" y="0"/>
            <a:ext cx="3388360" cy="1694180"/>
          </a:xfrm>
          <a:custGeom>
            <a:avLst/>
            <a:gdLst/>
            <a:ahLst/>
            <a:cxnLst/>
            <a:rect l="l" t="t" r="r" b="b"/>
            <a:pathLst>
              <a:path w="3388359" h="1694180">
                <a:moveTo>
                  <a:pt x="3388258" y="0"/>
                </a:moveTo>
                <a:lnTo>
                  <a:pt x="0" y="0"/>
                </a:lnTo>
                <a:lnTo>
                  <a:pt x="1694129" y="1694129"/>
                </a:lnTo>
                <a:lnTo>
                  <a:pt x="3388258"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6"/>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4"/>
                  </a:lnTo>
                  <a:lnTo>
                    <a:pt x="0" y="1313910"/>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0"/>
            <a:ext cx="8515985" cy="10288270"/>
            <a:chOff x="0" y="0"/>
            <a:chExt cx="8515985" cy="10288270"/>
          </a:xfrm>
        </p:grpSpPr>
        <p:sp>
          <p:nvSpPr>
            <p:cNvPr id="7" name="object 7"/>
            <p:cNvSpPr/>
            <p:nvPr/>
          </p:nvSpPr>
          <p:spPr>
            <a:xfrm>
              <a:off x="2067496" y="1714995"/>
              <a:ext cx="6448425" cy="6448425"/>
            </a:xfrm>
            <a:custGeom>
              <a:avLst/>
              <a:gdLst/>
              <a:ahLst/>
              <a:cxnLst/>
              <a:rect l="l" t="t" r="r" b="b"/>
              <a:pathLst>
                <a:path w="6448425" h="6448425">
                  <a:moveTo>
                    <a:pt x="3224212" y="0"/>
                  </a:moveTo>
                  <a:lnTo>
                    <a:pt x="0" y="3225469"/>
                  </a:lnTo>
                  <a:lnTo>
                    <a:pt x="3224212" y="6448425"/>
                  </a:lnTo>
                  <a:lnTo>
                    <a:pt x="6448425" y="3225469"/>
                  </a:lnTo>
                  <a:lnTo>
                    <a:pt x="3224212" y="0"/>
                  </a:lnTo>
                  <a:close/>
                </a:path>
              </a:pathLst>
            </a:custGeom>
            <a:solidFill>
              <a:srgbClr val="484C68"/>
            </a:solidFill>
          </p:spPr>
          <p:txBody>
            <a:bodyPr wrap="square" lIns="0" tIns="0" rIns="0" bIns="0" rtlCol="0"/>
            <a:lstStyle/>
            <a:p>
              <a:endParaRPr/>
            </a:p>
          </p:txBody>
        </p:sp>
        <p:sp>
          <p:nvSpPr>
            <p:cNvPr id="8" name="object 8"/>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9"/>
              <a:ext cx="5320563" cy="5055743"/>
            </a:xfrm>
            <a:prstGeom prst="rect">
              <a:avLst/>
            </a:prstGeom>
          </p:spPr>
        </p:pic>
        <p:pic>
          <p:nvPicPr>
            <p:cNvPr id="10" name="object 10"/>
            <p:cNvPicPr/>
            <p:nvPr/>
          </p:nvPicPr>
          <p:blipFill>
            <a:blip r:embed="rId3" cstate="print"/>
            <a:stretch>
              <a:fillRect/>
            </a:stretch>
          </p:blipFill>
          <p:spPr>
            <a:xfrm>
              <a:off x="0" y="0"/>
              <a:ext cx="4753495" cy="4615561"/>
            </a:xfrm>
            <a:prstGeom prst="rect">
              <a:avLst/>
            </a:prstGeom>
          </p:spPr>
        </p:pic>
      </p:grpSp>
      <p:sp>
        <p:nvSpPr>
          <p:cNvPr id="14" name="object 14"/>
          <p:cNvSpPr/>
          <p:nvPr/>
        </p:nvSpPr>
        <p:spPr>
          <a:xfrm rot="2574497">
            <a:off x="4939232" y="2708726"/>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6" name="TextBox 15">
            <a:extLst>
              <a:ext uri="{FF2B5EF4-FFF2-40B4-BE49-F238E27FC236}">
                <a16:creationId xmlns:a16="http://schemas.microsoft.com/office/drawing/2014/main" id="{91765DA9-2B12-0A91-CA7B-5888E7A53A14}"/>
              </a:ext>
            </a:extLst>
          </p:cNvPr>
          <p:cNvSpPr txBox="1"/>
          <p:nvPr/>
        </p:nvSpPr>
        <p:spPr>
          <a:xfrm>
            <a:off x="8672855" y="1187450"/>
            <a:ext cx="9164294" cy="6001643"/>
          </a:xfrm>
          <a:prstGeom prst="rect">
            <a:avLst/>
          </a:prstGeom>
          <a:noFill/>
        </p:spPr>
        <p:txBody>
          <a:bodyPr wrap="square">
            <a:spAutoFit/>
          </a:bodyPr>
          <a:lstStyle/>
          <a:p>
            <a:pPr algn="l">
              <a:buFont typeface="Arial" panose="020B0604020202020204" pitchFamily="34" charset="0"/>
              <a:buChar char="•"/>
            </a:pPr>
            <a:r>
              <a:rPr lang="en-US" sz="3200" b="1" i="0" dirty="0">
                <a:solidFill>
                  <a:schemeClr val="bg1"/>
                </a:solidFill>
                <a:effectLst/>
                <a:latin typeface="__Inter_36bd41"/>
              </a:rPr>
              <a:t>Doctor Information:</a:t>
            </a:r>
            <a:r>
              <a:rPr lang="en-US" sz="3200" b="0" i="0" dirty="0">
                <a:solidFill>
                  <a:schemeClr val="bg1"/>
                </a:solidFill>
                <a:effectLst/>
                <a:latin typeface="__Inter_36bd41"/>
              </a:rPr>
              <a:t> You can learn about the expertise of doctors in each </a:t>
            </a:r>
            <a:r>
              <a:rPr lang="en-US" sz="3200" b="0" i="0" dirty="0" err="1">
                <a:solidFill>
                  <a:schemeClr val="bg1"/>
                </a:solidFill>
                <a:effectLst/>
                <a:latin typeface="__Inter_36bd41"/>
              </a:rPr>
              <a:t>speciality</a:t>
            </a:r>
            <a:r>
              <a:rPr lang="en-US" sz="3200" b="0" i="0" dirty="0">
                <a:solidFill>
                  <a:schemeClr val="bg1"/>
                </a:solidFill>
                <a:effectLst/>
                <a:latin typeface="__Inter_36bd41"/>
              </a:rPr>
              <a:t> and their areas of focus.</a:t>
            </a:r>
          </a:p>
          <a:p>
            <a:pPr algn="l"/>
            <a:endParaRPr lang="en-US" sz="3200" b="0" i="0" dirty="0">
              <a:solidFill>
                <a:schemeClr val="bg1"/>
              </a:solidFill>
              <a:effectLst/>
              <a:latin typeface="__Inter_36bd41"/>
            </a:endParaRPr>
          </a:p>
          <a:p>
            <a:pPr algn="l">
              <a:buFont typeface="Arial" panose="020B0604020202020204" pitchFamily="34" charset="0"/>
              <a:buChar char="•"/>
            </a:pPr>
            <a:r>
              <a:rPr lang="en-US" sz="3200" b="1" i="0" dirty="0">
                <a:solidFill>
                  <a:schemeClr val="bg1"/>
                </a:solidFill>
                <a:effectLst/>
                <a:latin typeface="__Inter_36bd41"/>
              </a:rPr>
              <a:t>Easy Appointment Booking:</a:t>
            </a:r>
            <a:r>
              <a:rPr lang="en-US" sz="3200" b="0" i="0" dirty="0">
                <a:solidFill>
                  <a:schemeClr val="bg1"/>
                </a:solidFill>
                <a:effectLst/>
                <a:latin typeface="__Inter_36bd41"/>
              </a:rPr>
              <a:t> The website likely offers a simple and convenient way to book appointments with your preferred doctors.</a:t>
            </a:r>
          </a:p>
          <a:p>
            <a:pPr algn="l">
              <a:buFont typeface="Arial" panose="020B0604020202020204" pitchFamily="34" charset="0"/>
              <a:buChar char="•"/>
            </a:pPr>
            <a:endParaRPr lang="en-US" sz="3200" b="0" i="0" dirty="0">
              <a:solidFill>
                <a:schemeClr val="bg1"/>
              </a:solidFill>
              <a:effectLst/>
              <a:latin typeface="__Inter_36bd41"/>
            </a:endParaRPr>
          </a:p>
          <a:p>
            <a:pPr algn="l">
              <a:buFont typeface="Arial" panose="020B0604020202020204" pitchFamily="34" charset="0"/>
              <a:buChar char="•"/>
            </a:pPr>
            <a:r>
              <a:rPr lang="en-US" sz="3200" b="1" i="0" dirty="0">
                <a:solidFill>
                  <a:schemeClr val="bg1"/>
                </a:solidFill>
                <a:effectLst/>
                <a:latin typeface="__Inter_36bd41"/>
              </a:rPr>
              <a:t>Rating System:</a:t>
            </a:r>
            <a:r>
              <a:rPr lang="en-US" sz="3200" b="0" i="0" dirty="0">
                <a:solidFill>
                  <a:schemeClr val="bg1"/>
                </a:solidFill>
                <a:effectLst/>
                <a:latin typeface="__Inter_36bd41"/>
              </a:rPr>
              <a:t> The "Recommended Doctors" section suggests that the website might allow users to see ratings and reviews for doctors, helping you choose the best option for your needs.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1" y="0"/>
            <a:ext cx="5647690" cy="5734685"/>
            <a:chOff x="12640781" y="0"/>
            <a:chExt cx="5647690" cy="5734685"/>
          </a:xfrm>
        </p:grpSpPr>
        <p:sp>
          <p:nvSpPr>
            <p:cNvPr id="3" name="object 3"/>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2" y="6675004"/>
            <a:ext cx="3225800" cy="3612515"/>
          </a:xfrm>
          <a:custGeom>
            <a:avLst/>
            <a:gdLst/>
            <a:ahLst/>
            <a:cxnLst/>
            <a:rect l="l" t="t" r="r" b="b"/>
            <a:pathLst>
              <a:path w="3225800" h="3612515">
                <a:moveTo>
                  <a:pt x="3224286" y="0"/>
                </a:moveTo>
                <a:lnTo>
                  <a:pt x="0" y="3225462"/>
                </a:lnTo>
                <a:lnTo>
                  <a:pt x="386690"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sp>
        <p:nvSpPr>
          <p:cNvPr id="9" name="object 9"/>
          <p:cNvSpPr txBox="1">
            <a:spLocks noGrp="1"/>
          </p:cNvSpPr>
          <p:nvPr>
            <p:ph type="title"/>
          </p:nvPr>
        </p:nvSpPr>
        <p:spPr>
          <a:xfrm>
            <a:off x="3587750" y="1029904"/>
            <a:ext cx="6049010" cy="644407"/>
          </a:xfrm>
          <a:prstGeom prst="rect">
            <a:avLst/>
          </a:prstGeom>
        </p:spPr>
        <p:txBody>
          <a:bodyPr vert="horz" wrap="square" lIns="0" tIns="15875" rIns="0" bIns="0" rtlCol="0">
            <a:spAutoFit/>
          </a:bodyPr>
          <a:lstStyle/>
          <a:p>
            <a:pPr marR="5080" algn="r">
              <a:lnSpc>
                <a:spcPts val="4850"/>
              </a:lnSpc>
              <a:spcBef>
                <a:spcPts val="125"/>
              </a:spcBef>
            </a:pPr>
            <a:r>
              <a:rPr lang="en-IN" sz="4400" dirty="0">
                <a:solidFill>
                  <a:schemeClr val="tx2">
                    <a:lumMod val="40000"/>
                    <a:lumOff val="60000"/>
                  </a:schemeClr>
                </a:solidFill>
              </a:rPr>
              <a:t>CONCLUSIONS</a:t>
            </a:r>
            <a:endParaRPr sz="4400" dirty="0">
              <a:solidFill>
                <a:schemeClr val="tx2">
                  <a:lumMod val="40000"/>
                  <a:lumOff val="60000"/>
                </a:schemeClr>
              </a:solidFill>
            </a:endParaRPr>
          </a:p>
        </p:txBody>
      </p:sp>
      <p:sp>
        <p:nvSpPr>
          <p:cNvPr id="11" name="object 11"/>
          <p:cNvSpPr txBox="1"/>
          <p:nvPr/>
        </p:nvSpPr>
        <p:spPr>
          <a:xfrm>
            <a:off x="3975546" y="2814129"/>
            <a:ext cx="6377305" cy="474489"/>
          </a:xfrm>
          <a:prstGeom prst="rect">
            <a:avLst/>
          </a:prstGeom>
        </p:spPr>
        <p:txBody>
          <a:bodyPr vert="horz" wrap="square" lIns="0" tIns="12700" rIns="0" bIns="0" rtlCol="0">
            <a:spAutoFit/>
          </a:bodyPr>
          <a:lstStyle/>
          <a:p>
            <a:pPr marL="12700" marR="5080" indent="1167765" algn="r">
              <a:lnSpc>
                <a:spcPct val="100000"/>
              </a:lnSpc>
              <a:spcBef>
                <a:spcPts val="100"/>
              </a:spcBef>
              <a:tabLst>
                <a:tab pos="4100195" algn="l"/>
              </a:tabLst>
            </a:pPr>
            <a:r>
              <a:rPr sz="3000" spc="-10" dirty="0">
                <a:solidFill>
                  <a:srgbClr val="FFFFFF"/>
                </a:solidFill>
                <a:latin typeface="Lucida Sans Unicode"/>
                <a:cs typeface="Lucida Sans Unicode"/>
              </a:rPr>
              <a:t>.</a:t>
            </a:r>
            <a:endParaRPr sz="3000" dirty="0">
              <a:latin typeface="Lucida Sans Unicode"/>
              <a:cs typeface="Lucida Sans Unicode"/>
            </a:endParaRPr>
          </a:p>
        </p:txBody>
      </p:sp>
      <p:sp>
        <p:nvSpPr>
          <p:cNvPr id="12" name="object 12"/>
          <p:cNvSpPr/>
          <p:nvPr/>
        </p:nvSpPr>
        <p:spPr>
          <a:xfrm>
            <a:off x="6026150" y="1845624"/>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pSp>
        <p:nvGrpSpPr>
          <p:cNvPr id="13" name="object 13"/>
          <p:cNvGrpSpPr/>
          <p:nvPr/>
        </p:nvGrpSpPr>
        <p:grpSpPr>
          <a:xfrm>
            <a:off x="0" y="686052"/>
            <a:ext cx="3863975" cy="9601200"/>
            <a:chOff x="0" y="686052"/>
            <a:chExt cx="3863975" cy="9601200"/>
          </a:xfrm>
        </p:grpSpPr>
        <p:sp>
          <p:nvSpPr>
            <p:cNvPr id="14" name="object 14"/>
            <p:cNvSpPr/>
            <p:nvPr/>
          </p:nvSpPr>
          <p:spPr>
            <a:xfrm>
              <a:off x="0" y="686052"/>
              <a:ext cx="2930525" cy="5860415"/>
            </a:xfrm>
            <a:custGeom>
              <a:avLst/>
              <a:gdLst/>
              <a:ahLst/>
              <a:cxnLst/>
              <a:rect l="l" t="t" r="r" b="b"/>
              <a:pathLst>
                <a:path w="2930525" h="5860415">
                  <a:moveTo>
                    <a:pt x="0" y="0"/>
                  </a:moveTo>
                  <a:lnTo>
                    <a:pt x="0" y="5860294"/>
                  </a:lnTo>
                  <a:lnTo>
                    <a:pt x="2930143" y="2929016"/>
                  </a:lnTo>
                  <a:lnTo>
                    <a:pt x="0" y="0"/>
                  </a:lnTo>
                  <a:close/>
                </a:path>
              </a:pathLst>
            </a:custGeom>
            <a:solidFill>
              <a:srgbClr val="484C68"/>
            </a:solidFill>
          </p:spPr>
          <p:txBody>
            <a:bodyPr wrap="square" lIns="0" tIns="0" rIns="0" bIns="0" rtlCol="0"/>
            <a:lstStyle/>
            <a:p>
              <a:endParaRPr/>
            </a:p>
          </p:txBody>
        </p:sp>
        <p:sp>
          <p:nvSpPr>
            <p:cNvPr id="15" name="object 15"/>
            <p:cNvSpPr/>
            <p:nvPr/>
          </p:nvSpPr>
          <p:spPr>
            <a:xfrm>
              <a:off x="0" y="6216955"/>
              <a:ext cx="3863975" cy="4070350"/>
            </a:xfrm>
            <a:custGeom>
              <a:avLst/>
              <a:gdLst/>
              <a:ahLst/>
              <a:cxnLst/>
              <a:rect l="l" t="t" r="r" b="b"/>
              <a:pathLst>
                <a:path w="3863975" h="4070350">
                  <a:moveTo>
                    <a:pt x="639648" y="0"/>
                  </a:moveTo>
                  <a:lnTo>
                    <a:pt x="0" y="639648"/>
                  </a:lnTo>
                  <a:lnTo>
                    <a:pt x="0" y="4070043"/>
                  </a:lnTo>
                  <a:lnTo>
                    <a:pt x="3018030" y="4070043"/>
                  </a:lnTo>
                  <a:lnTo>
                    <a:pt x="3863860" y="3224213"/>
                  </a:lnTo>
                  <a:lnTo>
                    <a:pt x="639648" y="0"/>
                  </a:lnTo>
                  <a:close/>
                </a:path>
              </a:pathLst>
            </a:custGeom>
            <a:solidFill>
              <a:srgbClr val="70B1DA"/>
            </a:solidFill>
          </p:spPr>
          <p:txBody>
            <a:bodyPr wrap="square" lIns="0" tIns="0" rIns="0" bIns="0" rtlCol="0"/>
            <a:lstStyle/>
            <a:p>
              <a:endParaRPr/>
            </a:p>
          </p:txBody>
        </p:sp>
      </p:grpSp>
      <p:sp>
        <p:nvSpPr>
          <p:cNvPr id="17" name="TextBox 16">
            <a:extLst>
              <a:ext uri="{FF2B5EF4-FFF2-40B4-BE49-F238E27FC236}">
                <a16:creationId xmlns:a16="http://schemas.microsoft.com/office/drawing/2014/main" id="{2B9D4949-8BFD-8D20-75C6-A788081195EC}"/>
              </a:ext>
            </a:extLst>
          </p:cNvPr>
          <p:cNvSpPr txBox="1"/>
          <p:nvPr/>
        </p:nvSpPr>
        <p:spPr>
          <a:xfrm>
            <a:off x="3552313" y="2700129"/>
            <a:ext cx="10058399" cy="5262979"/>
          </a:xfrm>
          <a:prstGeom prst="rect">
            <a:avLst/>
          </a:prstGeom>
          <a:noFill/>
        </p:spPr>
        <p:txBody>
          <a:bodyPr wrap="square">
            <a:spAutoFit/>
          </a:bodyPr>
          <a:lstStyle/>
          <a:p>
            <a:r>
              <a:rPr lang="en-US" sz="2800" b="0" i="0" dirty="0">
                <a:solidFill>
                  <a:schemeClr val="bg1"/>
                </a:solidFill>
                <a:effectLst/>
                <a:latin typeface="__Inter_36bd41"/>
              </a:rPr>
              <a:t>In conclusion, our hospital management website is a testament to the power of technology in revolutionizing the healthcare industry.</a:t>
            </a:r>
          </a:p>
          <a:p>
            <a:r>
              <a:rPr lang="en-US" sz="2800" b="0" i="0" dirty="0">
                <a:solidFill>
                  <a:schemeClr val="bg1"/>
                </a:solidFill>
                <a:effectLst/>
                <a:latin typeface="__Inter_36bd41"/>
              </a:rPr>
              <a:t> By providing a seamless and integrated platform for patients to access trusted doctors, medication advice , and urgent medical assistance, we are committed to delivering exceptional healthcare services that prioritize patient care and satisfaction. </a:t>
            </a:r>
          </a:p>
          <a:p>
            <a:endParaRPr lang="en-US" sz="2800" dirty="0">
              <a:solidFill>
                <a:schemeClr val="bg1"/>
              </a:solidFill>
              <a:latin typeface="__Inter_36bd41"/>
            </a:endParaRPr>
          </a:p>
          <a:p>
            <a:r>
              <a:rPr lang="en-US" sz="2800" b="0" i="0" dirty="0">
                <a:solidFill>
                  <a:schemeClr val="bg1"/>
                </a:solidFill>
                <a:effectLst/>
                <a:latin typeface="__Inter_36bd41"/>
              </a:rPr>
              <a:t>With our website, patients can now take control of their health and wellness, and our healthcare professionals can focus on what they do best - providing top-notch medical care. We believe that our website will set a new standard for healthcare services, and we are excited to be at the forefront of this digital transformation.</a:t>
            </a:r>
            <a:endParaRPr lang="en-IN"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9250D413-D9A5-D840-F3E9-5F5CF931899C}"/>
              </a:ext>
            </a:extLst>
          </p:cNvPr>
          <p:cNvPicPr/>
          <p:nvPr/>
        </p:nvPicPr>
        <p:blipFill>
          <a:blip r:embed="rId2"/>
          <a:srcRect/>
          <a:stretch>
            <a:fillRect/>
          </a:stretch>
        </p:blipFill>
        <p:spPr>
          <a:xfrm>
            <a:off x="15398750" y="182772"/>
            <a:ext cx="2743200" cy="1100541"/>
          </a:xfrm>
          <a:prstGeom prst="rect">
            <a:avLst/>
          </a:prstGeom>
          <a:ln/>
        </p:spPr>
      </p:pic>
      <p:sp>
        <p:nvSpPr>
          <p:cNvPr id="6" name="TextBox 5">
            <a:extLst>
              <a:ext uri="{FF2B5EF4-FFF2-40B4-BE49-F238E27FC236}">
                <a16:creationId xmlns:a16="http://schemas.microsoft.com/office/drawing/2014/main" id="{74C6D85F-C758-7ECC-ED54-F484AB6EC244}"/>
              </a:ext>
            </a:extLst>
          </p:cNvPr>
          <p:cNvSpPr txBox="1"/>
          <p:nvPr/>
        </p:nvSpPr>
        <p:spPr>
          <a:xfrm>
            <a:off x="4273550" y="9261595"/>
            <a:ext cx="9151374" cy="1038105"/>
          </a:xfrm>
          <a:prstGeom prst="rect">
            <a:avLst/>
          </a:prstGeom>
          <a:noFill/>
        </p:spPr>
        <p:txBody>
          <a:bodyPr wrap="square">
            <a:spAutoFit/>
          </a:bodyPr>
          <a:lstStyle/>
          <a:p>
            <a:pPr algn="ctr">
              <a:lnSpc>
                <a:spcPct val="107000"/>
              </a:lnSpc>
              <a:spcBef>
                <a:spcPts val="1200"/>
              </a:spcBef>
              <a:spcAft>
                <a:spcPts val="800"/>
              </a:spcAft>
            </a:pPr>
            <a:r>
              <a:rPr lang="en-IN" sz="1800" b="1" dirty="0">
                <a:solidFill>
                  <a:schemeClr val="accent2">
                    <a:lumMod val="60000"/>
                    <a:lumOff val="40000"/>
                  </a:schemeClr>
                </a:solidFill>
                <a:effectLst/>
                <a:latin typeface="Times New Roman" panose="02020603050405020304" pitchFamily="18" charset="0"/>
                <a:ea typeface="Times New Roman" panose="02020603050405020304" pitchFamily="18" charset="0"/>
              </a:rPr>
              <a:t>CHITKARA UNIVERSITY INSTITUTE OF ENGINEERING &amp; TECHNOLOGY, PUNJAB</a:t>
            </a:r>
            <a:endParaRPr lang="en-IN" sz="1400" dirty="0">
              <a:solidFill>
                <a:schemeClr val="accent2">
                  <a:lumMod val="60000"/>
                  <a:lumOff val="40000"/>
                </a:schemeClr>
              </a:solidFill>
              <a:effectLst/>
              <a:latin typeface="Calibri" panose="020F0502020204030204" pitchFamily="34" charset="0"/>
              <a:ea typeface="Calibri" panose="020F0502020204030204" pitchFamily="34" charset="0"/>
            </a:endParaRPr>
          </a:p>
          <a:p>
            <a:pPr algn="ctr">
              <a:lnSpc>
                <a:spcPct val="107000"/>
              </a:lnSpc>
              <a:spcAft>
                <a:spcPts val="800"/>
              </a:spcAft>
            </a:pPr>
            <a:endParaRPr lang="en-IN" sz="1400" dirty="0">
              <a:solidFill>
                <a:schemeClr val="tx2">
                  <a:lumMod val="40000"/>
                  <a:lumOff val="60000"/>
                </a:schemeClr>
              </a:solidFill>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4FAF63CC-BE1D-D286-4188-902AF1B73657}"/>
              </a:ext>
            </a:extLst>
          </p:cNvPr>
          <p:cNvSpPr txBox="1"/>
          <p:nvPr/>
        </p:nvSpPr>
        <p:spPr>
          <a:xfrm>
            <a:off x="3740150" y="168696"/>
            <a:ext cx="9151374" cy="593304"/>
          </a:xfrm>
          <a:prstGeom prst="rect">
            <a:avLst/>
          </a:prstGeom>
          <a:noFill/>
        </p:spPr>
        <p:txBody>
          <a:bodyPr wrap="square">
            <a:spAutoFit/>
          </a:bodyPr>
          <a:lstStyle/>
          <a:p>
            <a:pPr algn="ctr">
              <a:lnSpc>
                <a:spcPct val="107000"/>
              </a:lnSpc>
              <a:spcAft>
                <a:spcPts val="800"/>
              </a:spcAft>
              <a:tabLst>
                <a:tab pos="2865755" algn="ctr"/>
              </a:tabLst>
            </a:pPr>
            <a:r>
              <a:rPr lang="en-IN" sz="3200" b="1" u="sng" dirty="0">
                <a:solidFill>
                  <a:schemeClr val="tx2">
                    <a:lumMod val="40000"/>
                    <a:lumOff val="60000"/>
                  </a:schemeClr>
                </a:solidFill>
                <a:effectLst/>
                <a:latin typeface="Times New Roman" panose="02020603050405020304" pitchFamily="18" charset="0"/>
                <a:ea typeface="Times New Roman" panose="02020603050405020304" pitchFamily="18" charset="0"/>
              </a:rPr>
              <a:t>Project Abstract</a:t>
            </a:r>
            <a:endParaRPr lang="en-IN" sz="3200" dirty="0">
              <a:solidFill>
                <a:schemeClr val="tx2">
                  <a:lumMod val="40000"/>
                  <a:lumOff val="60000"/>
                </a:schemeClr>
              </a:solidFill>
              <a:effectLst/>
              <a:latin typeface="Calibri" panose="020F0502020204030204" pitchFamily="34" charset="0"/>
              <a:ea typeface="Calibri" panose="020F0502020204030204" pitchFamily="34" charset="0"/>
            </a:endParaRPr>
          </a:p>
        </p:txBody>
      </p:sp>
      <p:sp>
        <p:nvSpPr>
          <p:cNvPr id="20" name="TextBox 19">
            <a:extLst>
              <a:ext uri="{FF2B5EF4-FFF2-40B4-BE49-F238E27FC236}">
                <a16:creationId xmlns:a16="http://schemas.microsoft.com/office/drawing/2014/main" id="{7F6952AD-E28E-9CC9-D8C5-0FEBE64B3346}"/>
              </a:ext>
            </a:extLst>
          </p:cNvPr>
          <p:cNvSpPr txBox="1"/>
          <p:nvPr/>
        </p:nvSpPr>
        <p:spPr>
          <a:xfrm>
            <a:off x="844550" y="1568450"/>
            <a:ext cx="16840200" cy="3426964"/>
          </a:xfrm>
          <a:prstGeom prst="rect">
            <a:avLst/>
          </a:prstGeom>
          <a:noFill/>
        </p:spPr>
        <p:txBody>
          <a:bodyPr wrap="square">
            <a:spAutoFit/>
          </a:bodyPr>
          <a:lstStyle/>
          <a:p>
            <a:pPr algn="just">
              <a:lnSpc>
                <a:spcPct val="107000"/>
              </a:lnSpc>
              <a:spcAft>
                <a:spcPts val="800"/>
              </a:spcAft>
              <a:tabLst>
                <a:tab pos="2865755" algn="ctr"/>
              </a:tabLst>
            </a:pPr>
            <a:r>
              <a:rPr lang="en-IN" sz="2400" b="1" dirty="0">
                <a:solidFill>
                  <a:schemeClr val="bg1"/>
                </a:solidFill>
                <a:effectLst/>
                <a:latin typeface="Times New Roman" panose="02020603050405020304" pitchFamily="18" charset="0"/>
                <a:ea typeface="Times New Roman" panose="02020603050405020304" pitchFamily="18" charset="0"/>
              </a:rPr>
              <a:t>Project </a:t>
            </a:r>
            <a:r>
              <a:rPr lang="en-IN" sz="2400" b="1" dirty="0">
                <a:solidFill>
                  <a:schemeClr val="bg1"/>
                </a:solidFill>
                <a:latin typeface="Times New Roman" panose="02020603050405020304" pitchFamily="18" charset="0"/>
                <a:ea typeface="Times New Roman" panose="02020603050405020304" pitchFamily="18" charset="0"/>
              </a:rPr>
              <a:t>Name </a:t>
            </a:r>
            <a:r>
              <a:rPr lang="en-IN" sz="2400" b="1" dirty="0">
                <a:solidFill>
                  <a:schemeClr val="bg1"/>
                </a:solidFill>
                <a:effectLst/>
                <a:latin typeface="Times New Roman" panose="02020603050405020304" pitchFamily="18" charset="0"/>
                <a:ea typeface="Times New Roman" panose="02020603050405020304" pitchFamily="18" charset="0"/>
              </a:rPr>
              <a:t>: MEDINET </a:t>
            </a:r>
          </a:p>
          <a:p>
            <a:pPr algn="just">
              <a:lnSpc>
                <a:spcPct val="107000"/>
              </a:lnSpc>
              <a:spcAft>
                <a:spcPts val="800"/>
              </a:spcAft>
              <a:tabLst>
                <a:tab pos="2865755" algn="ctr"/>
              </a:tabLst>
            </a:pPr>
            <a:r>
              <a:rPr lang="en-IN" sz="2400" b="1" dirty="0">
                <a:solidFill>
                  <a:schemeClr val="bg1"/>
                </a:solidFill>
                <a:effectLst/>
                <a:latin typeface="Times New Roman" panose="02020603050405020304" pitchFamily="18" charset="0"/>
                <a:ea typeface="Times New Roman" panose="02020603050405020304" pitchFamily="18" charset="0"/>
              </a:rPr>
              <a:t>				</a:t>
            </a:r>
            <a:endParaRPr lang="en-IN" sz="2400" dirty="0">
              <a:solidFill>
                <a:schemeClr val="bg1"/>
              </a:solidFill>
              <a:effectLst/>
              <a:latin typeface="Calibri" panose="020F0502020204030204" pitchFamily="34" charset="0"/>
              <a:ea typeface="Calibri" panose="020F0502020204030204" pitchFamily="34" charset="0"/>
            </a:endParaRPr>
          </a:p>
          <a:p>
            <a:r>
              <a:rPr lang="en-IN" sz="2400" b="1" dirty="0">
                <a:solidFill>
                  <a:schemeClr val="bg1"/>
                </a:solidFill>
                <a:effectLst/>
                <a:latin typeface="Times New Roman" panose="02020603050405020304" pitchFamily="18" charset="0"/>
                <a:ea typeface="Times New Roman" panose="02020603050405020304" pitchFamily="18" charset="0"/>
              </a:rPr>
              <a:t> </a:t>
            </a:r>
            <a:r>
              <a:rPr lang="en-IN" sz="3200" b="1" dirty="0">
                <a:solidFill>
                  <a:schemeClr val="bg1"/>
                </a:solidFill>
                <a:effectLst/>
                <a:latin typeface="Times New Roman" panose="02020603050405020304" pitchFamily="18" charset="0"/>
                <a:ea typeface="Times New Roman" panose="02020603050405020304" pitchFamily="18" charset="0"/>
              </a:rPr>
              <a:t>Abstract: - </a:t>
            </a:r>
            <a:r>
              <a:rPr lang="en-IN" sz="2400" dirty="0">
                <a:solidFill>
                  <a:schemeClr val="bg1"/>
                </a:solidFill>
                <a:effectLst/>
                <a:latin typeface="Times New Roman" panose="02020603050405020304" pitchFamily="18" charset="0"/>
                <a:ea typeface="Times New Roman" panose="02020603050405020304" pitchFamily="18" charset="0"/>
              </a:rPr>
              <a:t>O</a:t>
            </a:r>
            <a:r>
              <a:rPr lang="en-US" sz="2400" b="0" i="0" dirty="0" err="1">
                <a:solidFill>
                  <a:schemeClr val="bg1"/>
                </a:solidFill>
                <a:effectLst/>
                <a:latin typeface="__Inter_36bd41"/>
              </a:rPr>
              <a:t>ur</a:t>
            </a:r>
            <a:r>
              <a:rPr lang="en-US" sz="2400" b="0" i="0" dirty="0">
                <a:solidFill>
                  <a:schemeClr val="bg1"/>
                </a:solidFill>
                <a:effectLst/>
                <a:latin typeface="__Inter_36bd41"/>
              </a:rPr>
              <a:t> hospital management website aims to provide a comprehensive platform for users to access various healthcare services seamlessly. The website will allow users to search for trusted doctors along with their ratings, enabling them to make informed decisions about their healthcare. Additionally, users will have access to medication advice, ensuring they receive the correct treatment for their ailments. In emergency situations, users will be able to request urgent medical assistance, including the option to book an ambulance, providing them with timely and efficient care. The website will streamline healthcare services, making it easier for users to navigate the system and receive the care they need.</a:t>
            </a:r>
            <a:endParaRPr lang="en-IN" sz="2400" b="1" dirty="0">
              <a:solidFill>
                <a:schemeClr val="bg1"/>
              </a:solidFill>
            </a:endParaRPr>
          </a:p>
        </p:txBody>
      </p:sp>
      <p:sp>
        <p:nvSpPr>
          <p:cNvPr id="22" name="TextBox 21">
            <a:extLst>
              <a:ext uri="{FF2B5EF4-FFF2-40B4-BE49-F238E27FC236}">
                <a16:creationId xmlns:a16="http://schemas.microsoft.com/office/drawing/2014/main" id="{9A313915-192C-E735-ED46-302020FB4B1A}"/>
              </a:ext>
            </a:extLst>
          </p:cNvPr>
          <p:cNvSpPr txBox="1"/>
          <p:nvPr/>
        </p:nvSpPr>
        <p:spPr>
          <a:xfrm>
            <a:off x="821402" y="5683250"/>
            <a:ext cx="16840199" cy="3293209"/>
          </a:xfrm>
          <a:prstGeom prst="rect">
            <a:avLst/>
          </a:prstGeom>
          <a:noFill/>
        </p:spPr>
        <p:txBody>
          <a:bodyPr wrap="square">
            <a:spAutoFit/>
          </a:bodyPr>
          <a:lstStyle/>
          <a:p>
            <a:r>
              <a:rPr lang="en-IN" sz="3200" b="1" dirty="0">
                <a:solidFill>
                  <a:schemeClr val="bg1"/>
                </a:solidFill>
                <a:effectLst/>
                <a:latin typeface="Times New Roman" panose="02020603050405020304" pitchFamily="18" charset="0"/>
                <a:ea typeface="Times New Roman" panose="02020603050405020304" pitchFamily="18" charset="0"/>
              </a:rPr>
              <a:t>Impact </a:t>
            </a:r>
            <a:r>
              <a:rPr lang="en-IN" sz="3200" b="1">
                <a:solidFill>
                  <a:schemeClr val="bg1"/>
                </a:solidFill>
                <a:effectLst/>
                <a:latin typeface="Times New Roman" panose="02020603050405020304" pitchFamily="18" charset="0"/>
                <a:ea typeface="Times New Roman" panose="02020603050405020304" pitchFamily="18" charset="0"/>
              </a:rPr>
              <a:t>on Society:-</a:t>
            </a:r>
            <a:endParaRPr lang="en-IN" sz="3200" b="1" dirty="0">
              <a:solidFill>
                <a:schemeClr val="bg1"/>
              </a:solidFill>
              <a:effectLst/>
              <a:latin typeface="Times New Roman" panose="02020603050405020304" pitchFamily="18" charset="0"/>
              <a:ea typeface="Times New Roman" panose="02020603050405020304" pitchFamily="18" charset="0"/>
            </a:endParaRPr>
          </a:p>
          <a:p>
            <a:pPr algn="l">
              <a:buFont typeface="+mj-lt"/>
              <a:buAutoNum type="arabicPeriod"/>
            </a:pPr>
            <a:r>
              <a:rPr lang="en-US" sz="2400" b="1" i="0" dirty="0">
                <a:solidFill>
                  <a:schemeClr val="bg1"/>
                </a:solidFill>
                <a:effectLst/>
                <a:latin typeface="__Inter_36bd41"/>
              </a:rPr>
              <a:t> Improved Access to Healthcare</a:t>
            </a:r>
            <a:r>
              <a:rPr lang="en-US" sz="2400" b="0" i="0" dirty="0">
                <a:solidFill>
                  <a:schemeClr val="bg1"/>
                </a:solidFill>
                <a:effectLst/>
                <a:latin typeface="__Inter_36bd41"/>
              </a:rPr>
              <a:t>: By providing a comprehensive platform for users to access healthcare services, the website will increase accessibility to quality medical care, especially for those living in remote or underserved areas.</a:t>
            </a:r>
          </a:p>
          <a:p>
            <a:pPr algn="l">
              <a:buFont typeface="+mj-lt"/>
              <a:buAutoNum type="arabicPeriod"/>
            </a:pPr>
            <a:r>
              <a:rPr lang="en-US" sz="2400" b="1" i="0" dirty="0">
                <a:solidFill>
                  <a:schemeClr val="bg1"/>
                </a:solidFill>
                <a:effectLst/>
                <a:latin typeface="__Inter_36bd41"/>
              </a:rPr>
              <a:t> Enhanced Patient Experience</a:t>
            </a:r>
            <a:r>
              <a:rPr lang="en-US" sz="2400" b="0" i="0" dirty="0">
                <a:solidFill>
                  <a:schemeClr val="bg1"/>
                </a:solidFill>
                <a:effectLst/>
                <a:latin typeface="__Inter_36bd41"/>
              </a:rPr>
              <a:t>: The website's features, such as searching for trusted doctors with ratings and accessing medication advice, will empower patients to make informed decisions about their healthcare, leading to better health outcomes and increased patient satisfaction.</a:t>
            </a:r>
          </a:p>
          <a:p>
            <a:pPr algn="l">
              <a:buFont typeface="+mj-lt"/>
              <a:buAutoNum type="arabicPeriod"/>
            </a:pPr>
            <a:r>
              <a:rPr lang="en-US" sz="2400" b="1" i="0" dirty="0">
                <a:solidFill>
                  <a:schemeClr val="bg1"/>
                </a:solidFill>
                <a:effectLst/>
                <a:latin typeface="__Inter_36bd41"/>
              </a:rPr>
              <a:t> Reduced Healthcare Costs</a:t>
            </a:r>
            <a:r>
              <a:rPr lang="en-US" sz="2400" b="0" i="0" dirty="0">
                <a:solidFill>
                  <a:schemeClr val="bg1"/>
                </a:solidFill>
                <a:effectLst/>
                <a:latin typeface="__Inter_36bd41"/>
              </a:rPr>
              <a:t>: By streamlining healthcare services and reducing the need for unnecessary hospital visits, the website can help reduce healthcare costs for individuals </a:t>
            </a:r>
            <a:endParaRPr lang="en-IN" sz="3200" dirty="0">
              <a:solidFill>
                <a:schemeClr val="bg1"/>
              </a:solidFill>
            </a:endParaRPr>
          </a:p>
        </p:txBody>
      </p:sp>
    </p:spTree>
    <p:extLst>
      <p:ext uri="{BB962C8B-B14F-4D97-AF65-F5344CB8AC3E}">
        <p14:creationId xmlns:p14="http://schemas.microsoft.com/office/powerpoint/2010/main" val="1095340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447498"/>
            <a:ext cx="3858260" cy="3839845"/>
          </a:xfrm>
          <a:custGeom>
            <a:avLst/>
            <a:gdLst/>
            <a:ahLst/>
            <a:cxnLst/>
            <a:rect l="l" t="t" r="r" b="b"/>
            <a:pathLst>
              <a:path w="3858260" h="3839845">
                <a:moveTo>
                  <a:pt x="1802904" y="0"/>
                </a:moveTo>
                <a:lnTo>
                  <a:pt x="1752708" y="937"/>
                </a:lnTo>
                <a:lnTo>
                  <a:pt x="1702981" y="3749"/>
                </a:lnTo>
                <a:lnTo>
                  <a:pt x="1653253" y="8433"/>
                </a:lnTo>
                <a:lnTo>
                  <a:pt x="1603057" y="14985"/>
                </a:lnTo>
                <a:lnTo>
                  <a:pt x="943575" y="84924"/>
                </a:lnTo>
                <a:lnTo>
                  <a:pt x="897414" y="96968"/>
                </a:lnTo>
                <a:lnTo>
                  <a:pt x="851571" y="109998"/>
                </a:lnTo>
                <a:lnTo>
                  <a:pt x="806058" y="123999"/>
                </a:lnTo>
                <a:lnTo>
                  <a:pt x="760887" y="138959"/>
                </a:lnTo>
                <a:lnTo>
                  <a:pt x="716069" y="154863"/>
                </a:lnTo>
                <a:lnTo>
                  <a:pt x="671618" y="171699"/>
                </a:lnTo>
                <a:lnTo>
                  <a:pt x="627545" y="189453"/>
                </a:lnTo>
                <a:lnTo>
                  <a:pt x="583861" y="208112"/>
                </a:lnTo>
                <a:lnTo>
                  <a:pt x="540579" y="227662"/>
                </a:lnTo>
                <a:lnTo>
                  <a:pt x="497711" y="248089"/>
                </a:lnTo>
                <a:lnTo>
                  <a:pt x="455268" y="269381"/>
                </a:lnTo>
                <a:lnTo>
                  <a:pt x="413263" y="291523"/>
                </a:lnTo>
                <a:lnTo>
                  <a:pt x="371708" y="314502"/>
                </a:lnTo>
                <a:lnTo>
                  <a:pt x="330614" y="338305"/>
                </a:lnTo>
                <a:lnTo>
                  <a:pt x="289994" y="362919"/>
                </a:lnTo>
                <a:lnTo>
                  <a:pt x="249859" y="388329"/>
                </a:lnTo>
                <a:lnTo>
                  <a:pt x="210221" y="414522"/>
                </a:lnTo>
                <a:lnTo>
                  <a:pt x="171093" y="441486"/>
                </a:lnTo>
                <a:lnTo>
                  <a:pt x="132486" y="469205"/>
                </a:lnTo>
                <a:lnTo>
                  <a:pt x="94412" y="497668"/>
                </a:lnTo>
                <a:lnTo>
                  <a:pt x="56883" y="526860"/>
                </a:lnTo>
                <a:lnTo>
                  <a:pt x="19912" y="556768"/>
                </a:lnTo>
                <a:lnTo>
                  <a:pt x="0" y="573512"/>
                </a:lnTo>
                <a:lnTo>
                  <a:pt x="0" y="3839499"/>
                </a:lnTo>
                <a:lnTo>
                  <a:pt x="3172590" y="3839499"/>
                </a:lnTo>
                <a:lnTo>
                  <a:pt x="3203516" y="3815220"/>
                </a:lnTo>
                <a:lnTo>
                  <a:pt x="3241776" y="3784076"/>
                </a:lnTo>
                <a:lnTo>
                  <a:pt x="3275684" y="3754715"/>
                </a:lnTo>
                <a:lnTo>
                  <a:pt x="3309290" y="3722938"/>
                </a:lnTo>
                <a:lnTo>
                  <a:pt x="3342527" y="3688907"/>
                </a:lnTo>
                <a:lnTo>
                  <a:pt x="3375329" y="3652782"/>
                </a:lnTo>
                <a:lnTo>
                  <a:pt x="3407627" y="3614722"/>
                </a:lnTo>
                <a:lnTo>
                  <a:pt x="3439355" y="3574889"/>
                </a:lnTo>
                <a:lnTo>
                  <a:pt x="3470445" y="3533443"/>
                </a:lnTo>
                <a:lnTo>
                  <a:pt x="3500831" y="3490544"/>
                </a:lnTo>
                <a:lnTo>
                  <a:pt x="3530445" y="3446353"/>
                </a:lnTo>
                <a:lnTo>
                  <a:pt x="3559219" y="3401030"/>
                </a:lnTo>
                <a:lnTo>
                  <a:pt x="3587087" y="3354736"/>
                </a:lnTo>
                <a:lnTo>
                  <a:pt x="3613981" y="3307631"/>
                </a:lnTo>
                <a:lnTo>
                  <a:pt x="3639835" y="3259876"/>
                </a:lnTo>
                <a:lnTo>
                  <a:pt x="3664580" y="3211630"/>
                </a:lnTo>
                <a:lnTo>
                  <a:pt x="3688150" y="3163055"/>
                </a:lnTo>
                <a:lnTo>
                  <a:pt x="3710477" y="3114311"/>
                </a:lnTo>
                <a:lnTo>
                  <a:pt x="3731495" y="3065558"/>
                </a:lnTo>
                <a:lnTo>
                  <a:pt x="3751136" y="3016957"/>
                </a:lnTo>
                <a:lnTo>
                  <a:pt x="3769333" y="2968668"/>
                </a:lnTo>
                <a:lnTo>
                  <a:pt x="3786018" y="2920852"/>
                </a:lnTo>
                <a:lnTo>
                  <a:pt x="3801125" y="2873668"/>
                </a:lnTo>
                <a:lnTo>
                  <a:pt x="3814586" y="2827279"/>
                </a:lnTo>
                <a:lnTo>
                  <a:pt x="3826333" y="2781843"/>
                </a:lnTo>
                <a:lnTo>
                  <a:pt x="3836301" y="2737521"/>
                </a:lnTo>
                <a:lnTo>
                  <a:pt x="3843051" y="2699744"/>
                </a:lnTo>
                <a:lnTo>
                  <a:pt x="3848392" y="2656588"/>
                </a:lnTo>
                <a:lnTo>
                  <a:pt x="3852444" y="2608942"/>
                </a:lnTo>
                <a:lnTo>
                  <a:pt x="3855326" y="2557697"/>
                </a:lnTo>
                <a:lnTo>
                  <a:pt x="3857160" y="2503743"/>
                </a:lnTo>
                <a:lnTo>
                  <a:pt x="3858066" y="2447970"/>
                </a:lnTo>
                <a:lnTo>
                  <a:pt x="3858162" y="2391270"/>
                </a:lnTo>
                <a:lnTo>
                  <a:pt x="3857571" y="2334531"/>
                </a:lnTo>
                <a:lnTo>
                  <a:pt x="3856411" y="2278644"/>
                </a:lnTo>
                <a:lnTo>
                  <a:pt x="3854804" y="2224499"/>
                </a:lnTo>
                <a:lnTo>
                  <a:pt x="3852868" y="2172987"/>
                </a:lnTo>
                <a:lnTo>
                  <a:pt x="3850725" y="2124998"/>
                </a:lnTo>
                <a:lnTo>
                  <a:pt x="3848494" y="2081423"/>
                </a:lnTo>
                <a:lnTo>
                  <a:pt x="3846296" y="2043150"/>
                </a:lnTo>
                <a:lnTo>
                  <a:pt x="3842096" y="1984638"/>
                </a:lnTo>
                <a:lnTo>
                  <a:pt x="3836975" y="1927932"/>
                </a:lnTo>
                <a:lnTo>
                  <a:pt x="3830912" y="1872942"/>
                </a:lnTo>
                <a:lnTo>
                  <a:pt x="3823884" y="1819575"/>
                </a:lnTo>
                <a:lnTo>
                  <a:pt x="3815871" y="1767740"/>
                </a:lnTo>
                <a:lnTo>
                  <a:pt x="3806850" y="1717346"/>
                </a:lnTo>
                <a:lnTo>
                  <a:pt x="3796799" y="1668300"/>
                </a:lnTo>
                <a:lnTo>
                  <a:pt x="3785698" y="1620511"/>
                </a:lnTo>
                <a:lnTo>
                  <a:pt x="3773524" y="1573888"/>
                </a:lnTo>
                <a:lnTo>
                  <a:pt x="3760256" y="1528340"/>
                </a:lnTo>
                <a:lnTo>
                  <a:pt x="3745872" y="1483773"/>
                </a:lnTo>
                <a:lnTo>
                  <a:pt x="3730351" y="1440098"/>
                </a:lnTo>
                <a:lnTo>
                  <a:pt x="3713671" y="1397221"/>
                </a:lnTo>
                <a:lnTo>
                  <a:pt x="3695810" y="1355053"/>
                </a:lnTo>
                <a:lnTo>
                  <a:pt x="3676746" y="1313500"/>
                </a:lnTo>
                <a:lnTo>
                  <a:pt x="3656459" y="1272472"/>
                </a:lnTo>
                <a:lnTo>
                  <a:pt x="3634925" y="1231877"/>
                </a:lnTo>
                <a:lnTo>
                  <a:pt x="3612124" y="1191623"/>
                </a:lnTo>
                <a:lnTo>
                  <a:pt x="3588035" y="1151619"/>
                </a:lnTo>
                <a:lnTo>
                  <a:pt x="3562634" y="1111773"/>
                </a:lnTo>
                <a:lnTo>
                  <a:pt x="3535902" y="1071994"/>
                </a:lnTo>
                <a:lnTo>
                  <a:pt x="3507815" y="1032190"/>
                </a:lnTo>
                <a:lnTo>
                  <a:pt x="3478353" y="992269"/>
                </a:lnTo>
                <a:lnTo>
                  <a:pt x="3447493" y="952140"/>
                </a:lnTo>
                <a:lnTo>
                  <a:pt x="3415215" y="911711"/>
                </a:lnTo>
                <a:lnTo>
                  <a:pt x="3381496" y="870891"/>
                </a:lnTo>
                <a:lnTo>
                  <a:pt x="3346314" y="829588"/>
                </a:lnTo>
                <a:lnTo>
                  <a:pt x="3309649" y="787710"/>
                </a:lnTo>
                <a:lnTo>
                  <a:pt x="3271479" y="745166"/>
                </a:lnTo>
                <a:lnTo>
                  <a:pt x="3231781" y="701865"/>
                </a:lnTo>
                <a:lnTo>
                  <a:pt x="3198588" y="666876"/>
                </a:lnTo>
                <a:lnTo>
                  <a:pt x="3164437" y="632327"/>
                </a:lnTo>
                <a:lnTo>
                  <a:pt x="3129357" y="598257"/>
                </a:lnTo>
                <a:lnTo>
                  <a:pt x="3093382" y="564708"/>
                </a:lnTo>
                <a:lnTo>
                  <a:pt x="3056543" y="531720"/>
                </a:lnTo>
                <a:lnTo>
                  <a:pt x="3018871" y="499333"/>
                </a:lnTo>
                <a:lnTo>
                  <a:pt x="2980399" y="467588"/>
                </a:lnTo>
                <a:lnTo>
                  <a:pt x="2941158" y="436525"/>
                </a:lnTo>
                <a:lnTo>
                  <a:pt x="2901179" y="406185"/>
                </a:lnTo>
                <a:lnTo>
                  <a:pt x="2860495" y="376608"/>
                </a:lnTo>
                <a:lnTo>
                  <a:pt x="2819136" y="347835"/>
                </a:lnTo>
                <a:lnTo>
                  <a:pt x="2777136" y="319905"/>
                </a:lnTo>
                <a:lnTo>
                  <a:pt x="2734525" y="292860"/>
                </a:lnTo>
                <a:lnTo>
                  <a:pt x="2691335" y="266740"/>
                </a:lnTo>
                <a:lnTo>
                  <a:pt x="2647598" y="241586"/>
                </a:lnTo>
                <a:lnTo>
                  <a:pt x="2603346" y="217437"/>
                </a:lnTo>
                <a:lnTo>
                  <a:pt x="2558610" y="194334"/>
                </a:lnTo>
                <a:lnTo>
                  <a:pt x="2513421" y="172319"/>
                </a:lnTo>
                <a:lnTo>
                  <a:pt x="2467813" y="151430"/>
                </a:lnTo>
                <a:lnTo>
                  <a:pt x="2421816" y="131709"/>
                </a:lnTo>
                <a:lnTo>
                  <a:pt x="2375461" y="113196"/>
                </a:lnTo>
                <a:lnTo>
                  <a:pt x="2328782" y="95932"/>
                </a:lnTo>
                <a:lnTo>
                  <a:pt x="2281809" y="79957"/>
                </a:lnTo>
                <a:lnTo>
                  <a:pt x="2234574" y="65311"/>
                </a:lnTo>
                <a:lnTo>
                  <a:pt x="2187109" y="52035"/>
                </a:lnTo>
                <a:lnTo>
                  <a:pt x="2139445" y="40170"/>
                </a:lnTo>
                <a:lnTo>
                  <a:pt x="2091615" y="29755"/>
                </a:lnTo>
                <a:lnTo>
                  <a:pt x="2043649" y="20832"/>
                </a:lnTo>
                <a:lnTo>
                  <a:pt x="1995580" y="13440"/>
                </a:lnTo>
                <a:lnTo>
                  <a:pt x="1947439" y="7620"/>
                </a:lnTo>
                <a:lnTo>
                  <a:pt x="1899259" y="3414"/>
                </a:lnTo>
                <a:lnTo>
                  <a:pt x="1851070" y="860"/>
                </a:lnTo>
                <a:lnTo>
                  <a:pt x="1802904" y="0"/>
                </a:lnTo>
                <a:close/>
              </a:path>
            </a:pathLst>
          </a:custGeom>
          <a:solidFill>
            <a:srgbClr val="EFD1C2"/>
          </a:solidFill>
        </p:spPr>
        <p:txBody>
          <a:bodyPr wrap="square" lIns="0" tIns="0" rIns="0" bIns="0" rtlCol="0"/>
          <a:lstStyle/>
          <a:p>
            <a:endParaRPr/>
          </a:p>
        </p:txBody>
      </p:sp>
      <p:sp>
        <p:nvSpPr>
          <p:cNvPr id="3" name="object 3"/>
          <p:cNvSpPr/>
          <p:nvPr/>
        </p:nvSpPr>
        <p:spPr>
          <a:xfrm>
            <a:off x="0" y="107506"/>
            <a:ext cx="3926204" cy="4391025"/>
          </a:xfrm>
          <a:custGeom>
            <a:avLst/>
            <a:gdLst/>
            <a:ahLst/>
            <a:cxnLst/>
            <a:rect l="l" t="t" r="r" b="b"/>
            <a:pathLst>
              <a:path w="3926204" h="4391025">
                <a:moveTo>
                  <a:pt x="1870392" y="0"/>
                </a:moveTo>
                <a:lnTo>
                  <a:pt x="1820203" y="936"/>
                </a:lnTo>
                <a:lnTo>
                  <a:pt x="1770479" y="3744"/>
                </a:lnTo>
                <a:lnTo>
                  <a:pt x="1720754" y="8427"/>
                </a:lnTo>
                <a:lnTo>
                  <a:pt x="1670557" y="14985"/>
                </a:lnTo>
                <a:lnTo>
                  <a:pt x="1013574" y="84912"/>
                </a:lnTo>
                <a:lnTo>
                  <a:pt x="967413" y="96956"/>
                </a:lnTo>
                <a:lnTo>
                  <a:pt x="921569" y="109986"/>
                </a:lnTo>
                <a:lnTo>
                  <a:pt x="876056" y="123988"/>
                </a:lnTo>
                <a:lnTo>
                  <a:pt x="830884" y="138948"/>
                </a:lnTo>
                <a:lnTo>
                  <a:pt x="786067" y="154853"/>
                </a:lnTo>
                <a:lnTo>
                  <a:pt x="741614" y="171690"/>
                </a:lnTo>
                <a:lnTo>
                  <a:pt x="697539" y="189444"/>
                </a:lnTo>
                <a:lnTo>
                  <a:pt x="653854" y="208103"/>
                </a:lnTo>
                <a:lnTo>
                  <a:pt x="610570" y="227653"/>
                </a:lnTo>
                <a:lnTo>
                  <a:pt x="567699" y="248081"/>
                </a:lnTo>
                <a:lnTo>
                  <a:pt x="525252" y="269372"/>
                </a:lnTo>
                <a:lnTo>
                  <a:pt x="483243" y="291515"/>
                </a:lnTo>
                <a:lnTo>
                  <a:pt x="441683" y="314494"/>
                </a:lnTo>
                <a:lnTo>
                  <a:pt x="400583" y="338298"/>
                </a:lnTo>
                <a:lnTo>
                  <a:pt x="359955" y="362911"/>
                </a:lnTo>
                <a:lnTo>
                  <a:pt x="319812" y="388321"/>
                </a:lnTo>
                <a:lnTo>
                  <a:pt x="280166" y="414515"/>
                </a:lnTo>
                <a:lnTo>
                  <a:pt x="241027" y="441478"/>
                </a:lnTo>
                <a:lnTo>
                  <a:pt x="202409" y="469198"/>
                </a:lnTo>
                <a:lnTo>
                  <a:pt x="164323" y="497661"/>
                </a:lnTo>
                <a:lnTo>
                  <a:pt x="126780" y="526853"/>
                </a:lnTo>
                <a:lnTo>
                  <a:pt x="89794" y="556761"/>
                </a:lnTo>
                <a:lnTo>
                  <a:pt x="53374" y="587371"/>
                </a:lnTo>
                <a:lnTo>
                  <a:pt x="17535" y="618671"/>
                </a:lnTo>
                <a:lnTo>
                  <a:pt x="0" y="634577"/>
                </a:lnTo>
                <a:lnTo>
                  <a:pt x="0" y="3948736"/>
                </a:lnTo>
                <a:lnTo>
                  <a:pt x="61505" y="3989806"/>
                </a:lnTo>
                <a:lnTo>
                  <a:pt x="105014" y="4016752"/>
                </a:lnTo>
                <a:lnTo>
                  <a:pt x="149155" y="4042352"/>
                </a:lnTo>
                <a:lnTo>
                  <a:pt x="193936" y="4066484"/>
                </a:lnTo>
                <a:lnTo>
                  <a:pt x="239365" y="4089028"/>
                </a:lnTo>
                <a:lnTo>
                  <a:pt x="285449" y="4109863"/>
                </a:lnTo>
                <a:lnTo>
                  <a:pt x="332196" y="4128869"/>
                </a:lnTo>
                <a:lnTo>
                  <a:pt x="379613" y="4145925"/>
                </a:lnTo>
                <a:lnTo>
                  <a:pt x="427710" y="4160909"/>
                </a:lnTo>
                <a:lnTo>
                  <a:pt x="476492" y="4173702"/>
                </a:lnTo>
                <a:lnTo>
                  <a:pt x="972382" y="4291195"/>
                </a:lnTo>
                <a:lnTo>
                  <a:pt x="1073732" y="4312795"/>
                </a:lnTo>
                <a:lnTo>
                  <a:pt x="1175412" y="4332689"/>
                </a:lnTo>
                <a:lnTo>
                  <a:pt x="1226323" y="4341852"/>
                </a:lnTo>
                <a:lnTo>
                  <a:pt x="1277253" y="4350415"/>
                </a:lnTo>
                <a:lnTo>
                  <a:pt x="1328181" y="4358321"/>
                </a:lnTo>
                <a:lnTo>
                  <a:pt x="1379086" y="4365513"/>
                </a:lnTo>
                <a:lnTo>
                  <a:pt x="1429947" y="4371933"/>
                </a:lnTo>
                <a:lnTo>
                  <a:pt x="1480743" y="4377522"/>
                </a:lnTo>
                <a:lnTo>
                  <a:pt x="1531452" y="4382225"/>
                </a:lnTo>
                <a:lnTo>
                  <a:pt x="1582054" y="4385983"/>
                </a:lnTo>
                <a:lnTo>
                  <a:pt x="1632527" y="4388738"/>
                </a:lnTo>
                <a:lnTo>
                  <a:pt x="1682851" y="4390434"/>
                </a:lnTo>
                <a:lnTo>
                  <a:pt x="1733003" y="4391012"/>
                </a:lnTo>
                <a:lnTo>
                  <a:pt x="1780970" y="4390411"/>
                </a:lnTo>
                <a:lnTo>
                  <a:pt x="1828934" y="4388611"/>
                </a:lnTo>
                <a:lnTo>
                  <a:pt x="1876896" y="4385610"/>
                </a:lnTo>
                <a:lnTo>
                  <a:pt x="1924857" y="4381411"/>
                </a:lnTo>
                <a:lnTo>
                  <a:pt x="1972817" y="4376013"/>
                </a:lnTo>
                <a:lnTo>
                  <a:pt x="2021702" y="4369255"/>
                </a:lnTo>
                <a:lnTo>
                  <a:pt x="2070423" y="4361478"/>
                </a:lnTo>
                <a:lnTo>
                  <a:pt x="2118965" y="4352694"/>
                </a:lnTo>
                <a:lnTo>
                  <a:pt x="2167313" y="4342916"/>
                </a:lnTo>
                <a:lnTo>
                  <a:pt x="2215454" y="4332156"/>
                </a:lnTo>
                <a:lnTo>
                  <a:pt x="2263373" y="4320428"/>
                </a:lnTo>
                <a:lnTo>
                  <a:pt x="2311055" y="4307743"/>
                </a:lnTo>
                <a:lnTo>
                  <a:pt x="2358486" y="4294116"/>
                </a:lnTo>
                <a:lnTo>
                  <a:pt x="2405652" y="4279558"/>
                </a:lnTo>
                <a:lnTo>
                  <a:pt x="2452538" y="4264083"/>
                </a:lnTo>
                <a:lnTo>
                  <a:pt x="2499130" y="4247703"/>
                </a:lnTo>
                <a:lnTo>
                  <a:pt x="2545413" y="4230431"/>
                </a:lnTo>
                <a:lnTo>
                  <a:pt x="2591373" y="4212280"/>
                </a:lnTo>
                <a:lnTo>
                  <a:pt x="2636996" y="4193262"/>
                </a:lnTo>
                <a:lnTo>
                  <a:pt x="2682266" y="4173391"/>
                </a:lnTo>
                <a:lnTo>
                  <a:pt x="2727171" y="4152678"/>
                </a:lnTo>
                <a:lnTo>
                  <a:pt x="2771694" y="4131138"/>
                </a:lnTo>
                <a:lnTo>
                  <a:pt x="2815822" y="4108782"/>
                </a:lnTo>
                <a:lnTo>
                  <a:pt x="2859540" y="4085624"/>
                </a:lnTo>
                <a:lnTo>
                  <a:pt x="2902835" y="4061676"/>
                </a:lnTo>
                <a:lnTo>
                  <a:pt x="2945690" y="4036950"/>
                </a:lnTo>
                <a:lnTo>
                  <a:pt x="2988093" y="4011461"/>
                </a:lnTo>
                <a:lnTo>
                  <a:pt x="3030028" y="3985220"/>
                </a:lnTo>
                <a:lnTo>
                  <a:pt x="3071482" y="3958240"/>
                </a:lnTo>
                <a:lnTo>
                  <a:pt x="3112439" y="3930535"/>
                </a:lnTo>
                <a:lnTo>
                  <a:pt x="3152886" y="3902116"/>
                </a:lnTo>
                <a:lnTo>
                  <a:pt x="3192807" y="3872996"/>
                </a:lnTo>
                <a:lnTo>
                  <a:pt x="3232189" y="3843190"/>
                </a:lnTo>
                <a:lnTo>
                  <a:pt x="3271017" y="3812708"/>
                </a:lnTo>
                <a:lnTo>
                  <a:pt x="3309276" y="3781564"/>
                </a:lnTo>
                <a:lnTo>
                  <a:pt x="3343184" y="3752203"/>
                </a:lnTo>
                <a:lnTo>
                  <a:pt x="3376790" y="3720427"/>
                </a:lnTo>
                <a:lnTo>
                  <a:pt x="3410028" y="3686399"/>
                </a:lnTo>
                <a:lnTo>
                  <a:pt x="3442829" y="3650280"/>
                </a:lnTo>
                <a:lnTo>
                  <a:pt x="3475128" y="3612231"/>
                </a:lnTo>
                <a:lnTo>
                  <a:pt x="3506855" y="3572414"/>
                </a:lnTo>
                <a:lnTo>
                  <a:pt x="3537946" y="3530991"/>
                </a:lnTo>
                <a:lnTo>
                  <a:pt x="3568331" y="3488122"/>
                </a:lnTo>
                <a:lnTo>
                  <a:pt x="3597945" y="3443970"/>
                </a:lnTo>
                <a:lnTo>
                  <a:pt x="3626719" y="3398696"/>
                </a:lnTo>
                <a:lnTo>
                  <a:pt x="3654587" y="3352462"/>
                </a:lnTo>
                <a:lnTo>
                  <a:pt x="3681482" y="3305428"/>
                </a:lnTo>
                <a:lnTo>
                  <a:pt x="3707335" y="3257758"/>
                </a:lnTo>
                <a:lnTo>
                  <a:pt x="3732080" y="3209611"/>
                </a:lnTo>
                <a:lnTo>
                  <a:pt x="3755650" y="3161150"/>
                </a:lnTo>
                <a:lnTo>
                  <a:pt x="3777978" y="3112537"/>
                </a:lnTo>
                <a:lnTo>
                  <a:pt x="3798996" y="3063932"/>
                </a:lnTo>
                <a:lnTo>
                  <a:pt x="3818636" y="3015497"/>
                </a:lnTo>
                <a:lnTo>
                  <a:pt x="3836833" y="2967394"/>
                </a:lnTo>
                <a:lnTo>
                  <a:pt x="3853518" y="2919784"/>
                </a:lnTo>
                <a:lnTo>
                  <a:pt x="3868625" y="2872830"/>
                </a:lnTo>
                <a:lnTo>
                  <a:pt x="3882086" y="2826691"/>
                </a:lnTo>
                <a:lnTo>
                  <a:pt x="3893834" y="2781531"/>
                </a:lnTo>
                <a:lnTo>
                  <a:pt x="3903802" y="2737510"/>
                </a:lnTo>
                <a:lnTo>
                  <a:pt x="3910552" y="2699733"/>
                </a:lnTo>
                <a:lnTo>
                  <a:pt x="3915892" y="2656576"/>
                </a:lnTo>
                <a:lnTo>
                  <a:pt x="3919944" y="2608930"/>
                </a:lnTo>
                <a:lnTo>
                  <a:pt x="3922827" y="2557684"/>
                </a:lnTo>
                <a:lnTo>
                  <a:pt x="3924661" y="2503730"/>
                </a:lnTo>
                <a:lnTo>
                  <a:pt x="3925566" y="2447958"/>
                </a:lnTo>
                <a:lnTo>
                  <a:pt x="3925663" y="2391257"/>
                </a:lnTo>
                <a:lnTo>
                  <a:pt x="3925071" y="2334518"/>
                </a:lnTo>
                <a:lnTo>
                  <a:pt x="3923912" y="2278631"/>
                </a:lnTo>
                <a:lnTo>
                  <a:pt x="3922304" y="2224487"/>
                </a:lnTo>
                <a:lnTo>
                  <a:pt x="3920369" y="2172975"/>
                </a:lnTo>
                <a:lnTo>
                  <a:pt x="3918225" y="2124986"/>
                </a:lnTo>
                <a:lnTo>
                  <a:pt x="3915995" y="2081410"/>
                </a:lnTo>
                <a:lnTo>
                  <a:pt x="3913796" y="2043137"/>
                </a:lnTo>
                <a:lnTo>
                  <a:pt x="3909597" y="1984625"/>
                </a:lnTo>
                <a:lnTo>
                  <a:pt x="3904476" y="1927919"/>
                </a:lnTo>
                <a:lnTo>
                  <a:pt x="3898412" y="1872927"/>
                </a:lnTo>
                <a:lnTo>
                  <a:pt x="3891384" y="1819556"/>
                </a:lnTo>
                <a:lnTo>
                  <a:pt x="3883370" y="1767716"/>
                </a:lnTo>
                <a:lnTo>
                  <a:pt x="3874349" y="1717313"/>
                </a:lnTo>
                <a:lnTo>
                  <a:pt x="3864298" y="1668255"/>
                </a:lnTo>
                <a:lnTo>
                  <a:pt x="3853196" y="1620451"/>
                </a:lnTo>
                <a:lnTo>
                  <a:pt x="3841022" y="1573808"/>
                </a:lnTo>
                <a:lnTo>
                  <a:pt x="3827754" y="1528235"/>
                </a:lnTo>
                <a:lnTo>
                  <a:pt x="3813370" y="1483638"/>
                </a:lnTo>
                <a:lnTo>
                  <a:pt x="3797848" y="1439926"/>
                </a:lnTo>
                <a:lnTo>
                  <a:pt x="3781167" y="1397006"/>
                </a:lnTo>
                <a:lnTo>
                  <a:pt x="3763306" y="1354787"/>
                </a:lnTo>
                <a:lnTo>
                  <a:pt x="3744242" y="1313176"/>
                </a:lnTo>
                <a:lnTo>
                  <a:pt x="3723954" y="1272082"/>
                </a:lnTo>
                <a:lnTo>
                  <a:pt x="3702420" y="1231411"/>
                </a:lnTo>
                <a:lnTo>
                  <a:pt x="3679619" y="1191073"/>
                </a:lnTo>
                <a:lnTo>
                  <a:pt x="3655530" y="1150974"/>
                </a:lnTo>
                <a:lnTo>
                  <a:pt x="3630129" y="1111023"/>
                </a:lnTo>
                <a:lnTo>
                  <a:pt x="3603397" y="1071128"/>
                </a:lnTo>
                <a:lnTo>
                  <a:pt x="3575310" y="1031196"/>
                </a:lnTo>
                <a:lnTo>
                  <a:pt x="3545848" y="991135"/>
                </a:lnTo>
                <a:lnTo>
                  <a:pt x="3514989" y="950853"/>
                </a:lnTo>
                <a:lnTo>
                  <a:pt x="3482711" y="910258"/>
                </a:lnTo>
                <a:lnTo>
                  <a:pt x="3448992" y="869258"/>
                </a:lnTo>
                <a:lnTo>
                  <a:pt x="3413812" y="827761"/>
                </a:lnTo>
                <a:lnTo>
                  <a:pt x="3377148" y="785674"/>
                </a:lnTo>
                <a:lnTo>
                  <a:pt x="3338978" y="742905"/>
                </a:lnTo>
                <a:lnTo>
                  <a:pt x="3299282" y="699363"/>
                </a:lnTo>
                <a:lnTo>
                  <a:pt x="3266090" y="664373"/>
                </a:lnTo>
                <a:lnTo>
                  <a:pt x="3231939" y="629823"/>
                </a:lnTo>
                <a:lnTo>
                  <a:pt x="3196861" y="595754"/>
                </a:lnTo>
                <a:lnTo>
                  <a:pt x="3160886" y="562207"/>
                </a:lnTo>
                <a:lnTo>
                  <a:pt x="3124047" y="529223"/>
                </a:lnTo>
                <a:lnTo>
                  <a:pt x="3086376" y="496842"/>
                </a:lnTo>
                <a:lnTo>
                  <a:pt x="3047904" y="465105"/>
                </a:lnTo>
                <a:lnTo>
                  <a:pt x="3008663" y="434054"/>
                </a:lnTo>
                <a:lnTo>
                  <a:pt x="2968685" y="403728"/>
                </a:lnTo>
                <a:lnTo>
                  <a:pt x="2928000" y="374170"/>
                </a:lnTo>
                <a:lnTo>
                  <a:pt x="2886642" y="345420"/>
                </a:lnTo>
                <a:lnTo>
                  <a:pt x="2844641" y="317518"/>
                </a:lnTo>
                <a:lnTo>
                  <a:pt x="2802030" y="290506"/>
                </a:lnTo>
                <a:lnTo>
                  <a:pt x="2758840" y="264424"/>
                </a:lnTo>
                <a:lnTo>
                  <a:pt x="2715103" y="239313"/>
                </a:lnTo>
                <a:lnTo>
                  <a:pt x="2670850" y="215215"/>
                </a:lnTo>
                <a:lnTo>
                  <a:pt x="2626113" y="192170"/>
                </a:lnTo>
                <a:lnTo>
                  <a:pt x="2580924" y="170218"/>
                </a:lnTo>
                <a:lnTo>
                  <a:pt x="2535315" y="149402"/>
                </a:lnTo>
                <a:lnTo>
                  <a:pt x="2489317" y="129761"/>
                </a:lnTo>
                <a:lnTo>
                  <a:pt x="2442962" y="111336"/>
                </a:lnTo>
                <a:lnTo>
                  <a:pt x="2396281" y="94169"/>
                </a:lnTo>
                <a:lnTo>
                  <a:pt x="2349307" y="78299"/>
                </a:lnTo>
                <a:lnTo>
                  <a:pt x="2302072" y="63769"/>
                </a:lnTo>
                <a:lnTo>
                  <a:pt x="2254605" y="50619"/>
                </a:lnTo>
                <a:lnTo>
                  <a:pt x="2206941" y="38890"/>
                </a:lnTo>
                <a:lnTo>
                  <a:pt x="2159109" y="28622"/>
                </a:lnTo>
                <a:lnTo>
                  <a:pt x="2111143" y="19857"/>
                </a:lnTo>
                <a:lnTo>
                  <a:pt x="2063072" y="12635"/>
                </a:lnTo>
                <a:lnTo>
                  <a:pt x="2014931" y="6998"/>
                </a:lnTo>
                <a:lnTo>
                  <a:pt x="1966749" y="2986"/>
                </a:lnTo>
                <a:lnTo>
                  <a:pt x="1918559" y="639"/>
                </a:lnTo>
                <a:lnTo>
                  <a:pt x="1870392" y="0"/>
                </a:lnTo>
                <a:close/>
              </a:path>
            </a:pathLst>
          </a:custGeom>
          <a:solidFill>
            <a:srgbClr val="4B506C"/>
          </a:solidFill>
        </p:spPr>
        <p:txBody>
          <a:bodyPr wrap="square" lIns="0" tIns="0" rIns="0" bIns="0" rtlCol="0"/>
          <a:lstStyle/>
          <a:p>
            <a:endParaRPr/>
          </a:p>
        </p:txBody>
      </p:sp>
      <p:sp>
        <p:nvSpPr>
          <p:cNvPr id="4" name="object 4"/>
          <p:cNvSpPr/>
          <p:nvPr/>
        </p:nvSpPr>
        <p:spPr>
          <a:xfrm>
            <a:off x="5031383" y="9307501"/>
            <a:ext cx="237490" cy="304800"/>
          </a:xfrm>
          <a:custGeom>
            <a:avLst/>
            <a:gdLst/>
            <a:ahLst/>
            <a:cxnLst/>
            <a:rect l="l" t="t" r="r" b="b"/>
            <a:pathLst>
              <a:path w="237489" h="304800">
                <a:moveTo>
                  <a:pt x="41617" y="0"/>
                </a:moveTo>
                <a:lnTo>
                  <a:pt x="34023" y="0"/>
                </a:lnTo>
                <a:lnTo>
                  <a:pt x="28955" y="2494"/>
                </a:lnTo>
                <a:lnTo>
                  <a:pt x="21374" y="7490"/>
                </a:lnTo>
                <a:lnTo>
                  <a:pt x="0" y="20877"/>
                </a:lnTo>
                <a:lnTo>
                  <a:pt x="0" y="71262"/>
                </a:lnTo>
                <a:lnTo>
                  <a:pt x="21374" y="102417"/>
                </a:lnTo>
                <a:lnTo>
                  <a:pt x="55824" y="148880"/>
                </a:lnTo>
                <a:lnTo>
                  <a:pt x="97198" y="201337"/>
                </a:lnTo>
                <a:lnTo>
                  <a:pt x="139059" y="250798"/>
                </a:lnTo>
                <a:lnTo>
                  <a:pt x="174968" y="288267"/>
                </a:lnTo>
                <a:lnTo>
                  <a:pt x="198488" y="304754"/>
                </a:lnTo>
                <a:lnTo>
                  <a:pt x="206082" y="304754"/>
                </a:lnTo>
                <a:lnTo>
                  <a:pt x="225175" y="299016"/>
                </a:lnTo>
                <a:lnTo>
                  <a:pt x="237389" y="279461"/>
                </a:lnTo>
                <a:lnTo>
                  <a:pt x="232052" y="242576"/>
                </a:lnTo>
                <a:lnTo>
                  <a:pt x="198488" y="184848"/>
                </a:lnTo>
                <a:lnTo>
                  <a:pt x="161768" y="131812"/>
                </a:lnTo>
                <a:lnTo>
                  <a:pt x="127598" y="81293"/>
                </a:lnTo>
                <a:lnTo>
                  <a:pt x="96102" y="38807"/>
                </a:lnTo>
                <a:lnTo>
                  <a:pt x="67401" y="9871"/>
                </a:lnTo>
                <a:lnTo>
                  <a:pt x="41617" y="0"/>
                </a:lnTo>
                <a:close/>
              </a:path>
            </a:pathLst>
          </a:custGeom>
          <a:solidFill>
            <a:srgbClr val="313757"/>
          </a:solidFill>
        </p:spPr>
        <p:txBody>
          <a:bodyPr wrap="square" lIns="0" tIns="0" rIns="0" bIns="0" rtlCol="0"/>
          <a:lstStyle/>
          <a:p>
            <a:endParaRPr/>
          </a:p>
        </p:txBody>
      </p:sp>
      <p:sp>
        <p:nvSpPr>
          <p:cNvPr id="5" name="object 5"/>
          <p:cNvSpPr/>
          <p:nvPr/>
        </p:nvSpPr>
        <p:spPr>
          <a:xfrm>
            <a:off x="418886" y="4359999"/>
            <a:ext cx="237490" cy="304800"/>
          </a:xfrm>
          <a:custGeom>
            <a:avLst/>
            <a:gdLst/>
            <a:ahLst/>
            <a:cxnLst/>
            <a:rect l="l" t="t" r="r" b="b"/>
            <a:pathLst>
              <a:path w="237490" h="304800">
                <a:moveTo>
                  <a:pt x="41612" y="0"/>
                </a:moveTo>
                <a:lnTo>
                  <a:pt x="34022" y="0"/>
                </a:lnTo>
                <a:lnTo>
                  <a:pt x="28962" y="2501"/>
                </a:lnTo>
                <a:lnTo>
                  <a:pt x="21366" y="9994"/>
                </a:lnTo>
                <a:lnTo>
                  <a:pt x="0" y="23351"/>
                </a:lnTo>
                <a:lnTo>
                  <a:pt x="0" y="72416"/>
                </a:lnTo>
                <a:lnTo>
                  <a:pt x="21366" y="102425"/>
                </a:lnTo>
                <a:lnTo>
                  <a:pt x="55819" y="148898"/>
                </a:lnTo>
                <a:lnTo>
                  <a:pt x="97195" y="201367"/>
                </a:lnTo>
                <a:lnTo>
                  <a:pt x="139057" y="250837"/>
                </a:lnTo>
                <a:lnTo>
                  <a:pt x="174968" y="288312"/>
                </a:lnTo>
                <a:lnTo>
                  <a:pt x="198492" y="304799"/>
                </a:lnTo>
                <a:lnTo>
                  <a:pt x="206082" y="304799"/>
                </a:lnTo>
                <a:lnTo>
                  <a:pt x="225177" y="299100"/>
                </a:lnTo>
                <a:lnTo>
                  <a:pt x="237393" y="279815"/>
                </a:lnTo>
                <a:lnTo>
                  <a:pt x="232057" y="243667"/>
                </a:lnTo>
                <a:lnTo>
                  <a:pt x="198492" y="187375"/>
                </a:lnTo>
                <a:lnTo>
                  <a:pt x="161771" y="134311"/>
                </a:lnTo>
                <a:lnTo>
                  <a:pt x="127601" y="83645"/>
                </a:lnTo>
                <a:lnTo>
                  <a:pt x="96105" y="40773"/>
                </a:lnTo>
                <a:lnTo>
                  <a:pt x="67401" y="11092"/>
                </a:lnTo>
                <a:lnTo>
                  <a:pt x="41612" y="0"/>
                </a:lnTo>
                <a:close/>
              </a:path>
            </a:pathLst>
          </a:custGeom>
          <a:solidFill>
            <a:srgbClr val="313757"/>
          </a:solidFill>
        </p:spPr>
        <p:txBody>
          <a:bodyPr wrap="square" lIns="0" tIns="0" rIns="0" bIns="0" rtlCol="0"/>
          <a:lstStyle/>
          <a:p>
            <a:endParaRPr/>
          </a:p>
        </p:txBody>
      </p:sp>
      <p:pic>
        <p:nvPicPr>
          <p:cNvPr id="6" name="object 6"/>
          <p:cNvPicPr/>
          <p:nvPr/>
        </p:nvPicPr>
        <p:blipFill>
          <a:blip r:embed="rId2" cstate="print"/>
          <a:stretch>
            <a:fillRect/>
          </a:stretch>
        </p:blipFill>
        <p:spPr>
          <a:xfrm>
            <a:off x="15675078" y="8220964"/>
            <a:ext cx="215923" cy="235318"/>
          </a:xfrm>
          <a:prstGeom prst="rect">
            <a:avLst/>
          </a:prstGeom>
        </p:spPr>
      </p:pic>
      <p:sp>
        <p:nvSpPr>
          <p:cNvPr id="7" name="object 7"/>
          <p:cNvSpPr/>
          <p:nvPr/>
        </p:nvSpPr>
        <p:spPr>
          <a:xfrm>
            <a:off x="16149659" y="7930566"/>
            <a:ext cx="278765" cy="343535"/>
          </a:xfrm>
          <a:custGeom>
            <a:avLst/>
            <a:gdLst/>
            <a:ahLst/>
            <a:cxnLst/>
            <a:rect l="l" t="t" r="r" b="b"/>
            <a:pathLst>
              <a:path w="278765" h="343534">
                <a:moveTo>
                  <a:pt x="139742" y="17526"/>
                </a:moveTo>
                <a:lnTo>
                  <a:pt x="132249" y="17526"/>
                </a:lnTo>
                <a:lnTo>
                  <a:pt x="124387" y="18464"/>
                </a:lnTo>
                <a:lnTo>
                  <a:pt x="77005" y="62638"/>
                </a:lnTo>
                <a:lnTo>
                  <a:pt x="50651" y="99778"/>
                </a:lnTo>
                <a:lnTo>
                  <a:pt x="26706" y="141518"/>
                </a:lnTo>
                <a:lnTo>
                  <a:pt x="8658" y="185405"/>
                </a:lnTo>
                <a:lnTo>
                  <a:pt x="0" y="228987"/>
                </a:lnTo>
                <a:lnTo>
                  <a:pt x="4219" y="269810"/>
                </a:lnTo>
                <a:lnTo>
                  <a:pt x="24807" y="305422"/>
                </a:lnTo>
                <a:lnTo>
                  <a:pt x="65431" y="333586"/>
                </a:lnTo>
                <a:lnTo>
                  <a:pt x="109770" y="342976"/>
                </a:lnTo>
                <a:lnTo>
                  <a:pt x="150960" y="336325"/>
                </a:lnTo>
                <a:lnTo>
                  <a:pt x="190018" y="317939"/>
                </a:lnTo>
                <a:lnTo>
                  <a:pt x="223909" y="290164"/>
                </a:lnTo>
                <a:lnTo>
                  <a:pt x="249597" y="255346"/>
                </a:lnTo>
                <a:lnTo>
                  <a:pt x="266617" y="205282"/>
                </a:lnTo>
                <a:lnTo>
                  <a:pt x="169714" y="205282"/>
                </a:lnTo>
                <a:lnTo>
                  <a:pt x="171642" y="197764"/>
                </a:lnTo>
                <a:lnTo>
                  <a:pt x="173780" y="190258"/>
                </a:lnTo>
                <a:lnTo>
                  <a:pt x="176393" y="182749"/>
                </a:lnTo>
                <a:lnTo>
                  <a:pt x="179747" y="175234"/>
                </a:lnTo>
                <a:lnTo>
                  <a:pt x="273351" y="175234"/>
                </a:lnTo>
                <a:lnTo>
                  <a:pt x="278715" y="132246"/>
                </a:lnTo>
                <a:lnTo>
                  <a:pt x="277826" y="84470"/>
                </a:lnTo>
                <a:lnTo>
                  <a:pt x="267633" y="42738"/>
                </a:lnTo>
                <a:lnTo>
                  <a:pt x="254723" y="25031"/>
                </a:lnTo>
                <a:lnTo>
                  <a:pt x="154728" y="25031"/>
                </a:lnTo>
                <a:lnTo>
                  <a:pt x="147235" y="20027"/>
                </a:lnTo>
                <a:lnTo>
                  <a:pt x="139742" y="17526"/>
                </a:lnTo>
                <a:close/>
              </a:path>
              <a:path w="278765" h="343534">
                <a:moveTo>
                  <a:pt x="273351" y="175234"/>
                </a:moveTo>
                <a:lnTo>
                  <a:pt x="179747" y="175234"/>
                </a:lnTo>
                <a:lnTo>
                  <a:pt x="179747" y="180251"/>
                </a:lnTo>
                <a:lnTo>
                  <a:pt x="177211" y="182749"/>
                </a:lnTo>
                <a:lnTo>
                  <a:pt x="177130" y="185405"/>
                </a:lnTo>
                <a:lnTo>
                  <a:pt x="174667" y="190258"/>
                </a:lnTo>
                <a:lnTo>
                  <a:pt x="174660" y="197774"/>
                </a:lnTo>
                <a:lnTo>
                  <a:pt x="169714" y="205282"/>
                </a:lnTo>
                <a:lnTo>
                  <a:pt x="266617" y="205282"/>
                </a:lnTo>
                <a:lnTo>
                  <a:pt x="272704" y="180417"/>
                </a:lnTo>
                <a:lnTo>
                  <a:pt x="273351" y="175234"/>
                </a:lnTo>
                <a:close/>
              </a:path>
              <a:path w="278765" h="343534">
                <a:moveTo>
                  <a:pt x="209719" y="0"/>
                </a:moveTo>
                <a:lnTo>
                  <a:pt x="207179" y="0"/>
                </a:lnTo>
                <a:lnTo>
                  <a:pt x="192679" y="1798"/>
                </a:lnTo>
                <a:lnTo>
                  <a:pt x="179096" y="6881"/>
                </a:lnTo>
                <a:lnTo>
                  <a:pt x="166442" y="14782"/>
                </a:lnTo>
                <a:lnTo>
                  <a:pt x="154728" y="25031"/>
                </a:lnTo>
                <a:lnTo>
                  <a:pt x="254723" y="25031"/>
                </a:lnTo>
                <a:lnTo>
                  <a:pt x="245732" y="12698"/>
                </a:lnTo>
                <a:lnTo>
                  <a:pt x="209719" y="0"/>
                </a:lnTo>
                <a:close/>
              </a:path>
            </a:pathLst>
          </a:custGeom>
          <a:solidFill>
            <a:srgbClr val="313757"/>
          </a:solidFill>
        </p:spPr>
        <p:txBody>
          <a:bodyPr wrap="square" lIns="0" tIns="0" rIns="0" bIns="0" rtlCol="0"/>
          <a:lstStyle/>
          <a:p>
            <a:endParaRPr/>
          </a:p>
        </p:txBody>
      </p:sp>
      <p:sp>
        <p:nvSpPr>
          <p:cNvPr id="8" name="object 8"/>
          <p:cNvSpPr/>
          <p:nvPr/>
        </p:nvSpPr>
        <p:spPr>
          <a:xfrm>
            <a:off x="16690579" y="7770342"/>
            <a:ext cx="220345" cy="325755"/>
          </a:xfrm>
          <a:custGeom>
            <a:avLst/>
            <a:gdLst/>
            <a:ahLst/>
            <a:cxnLst/>
            <a:rect l="l" t="t" r="r" b="b"/>
            <a:pathLst>
              <a:path w="220344" h="325754">
                <a:moveTo>
                  <a:pt x="158256" y="0"/>
                </a:moveTo>
                <a:lnTo>
                  <a:pt x="148350" y="0"/>
                </a:lnTo>
                <a:lnTo>
                  <a:pt x="140857" y="2501"/>
                </a:lnTo>
                <a:lnTo>
                  <a:pt x="75658" y="44858"/>
                </a:lnTo>
                <a:lnTo>
                  <a:pt x="47653" y="76400"/>
                </a:lnTo>
                <a:lnTo>
                  <a:pt x="24709" y="112517"/>
                </a:lnTo>
                <a:lnTo>
                  <a:pt x="8325" y="151456"/>
                </a:lnTo>
                <a:lnTo>
                  <a:pt x="0" y="191467"/>
                </a:lnTo>
                <a:lnTo>
                  <a:pt x="1232" y="230799"/>
                </a:lnTo>
                <a:lnTo>
                  <a:pt x="13522" y="267699"/>
                </a:lnTo>
                <a:lnTo>
                  <a:pt x="38368" y="300418"/>
                </a:lnTo>
                <a:lnTo>
                  <a:pt x="86570" y="325057"/>
                </a:lnTo>
                <a:lnTo>
                  <a:pt x="103392" y="325450"/>
                </a:lnTo>
                <a:lnTo>
                  <a:pt x="125357" y="323102"/>
                </a:lnTo>
                <a:lnTo>
                  <a:pt x="165524" y="304324"/>
                </a:lnTo>
                <a:lnTo>
                  <a:pt x="208055" y="242831"/>
                </a:lnTo>
                <a:lnTo>
                  <a:pt x="218549" y="190258"/>
                </a:lnTo>
                <a:lnTo>
                  <a:pt x="220136" y="135809"/>
                </a:lnTo>
                <a:lnTo>
                  <a:pt x="218200" y="85115"/>
                </a:lnTo>
                <a:lnTo>
                  <a:pt x="216834" y="72911"/>
                </a:lnTo>
                <a:lnTo>
                  <a:pt x="212897" y="62585"/>
                </a:lnTo>
                <a:lnTo>
                  <a:pt x="206627" y="54136"/>
                </a:lnTo>
                <a:lnTo>
                  <a:pt x="198261" y="47561"/>
                </a:lnTo>
                <a:lnTo>
                  <a:pt x="195528" y="29569"/>
                </a:lnTo>
                <a:lnTo>
                  <a:pt x="187640" y="14393"/>
                </a:lnTo>
                <a:lnTo>
                  <a:pt x="175061" y="3911"/>
                </a:lnTo>
                <a:lnTo>
                  <a:pt x="158256" y="0"/>
                </a:lnTo>
                <a:close/>
              </a:path>
            </a:pathLst>
          </a:custGeom>
          <a:solidFill>
            <a:srgbClr val="313757"/>
          </a:solidFill>
        </p:spPr>
        <p:txBody>
          <a:bodyPr wrap="square" lIns="0" tIns="0" rIns="0" bIns="0" rtlCol="0"/>
          <a:lstStyle/>
          <a:p>
            <a:endParaRPr/>
          </a:p>
        </p:txBody>
      </p:sp>
      <p:pic>
        <p:nvPicPr>
          <p:cNvPr id="9" name="object 9"/>
          <p:cNvPicPr/>
          <p:nvPr/>
        </p:nvPicPr>
        <p:blipFill>
          <a:blip r:embed="rId3" cstate="print"/>
          <a:stretch>
            <a:fillRect/>
          </a:stretch>
        </p:blipFill>
        <p:spPr>
          <a:xfrm>
            <a:off x="17199751" y="7667701"/>
            <a:ext cx="171054" cy="207784"/>
          </a:xfrm>
          <a:prstGeom prst="rect">
            <a:avLst/>
          </a:prstGeom>
        </p:spPr>
      </p:pic>
      <p:sp>
        <p:nvSpPr>
          <p:cNvPr id="10" name="object 10"/>
          <p:cNvSpPr/>
          <p:nvPr/>
        </p:nvSpPr>
        <p:spPr>
          <a:xfrm>
            <a:off x="18258155" y="7564184"/>
            <a:ext cx="29845" cy="147320"/>
          </a:xfrm>
          <a:custGeom>
            <a:avLst/>
            <a:gdLst/>
            <a:ahLst/>
            <a:cxnLst/>
            <a:rect l="l" t="t" r="r" b="b"/>
            <a:pathLst>
              <a:path w="29844" h="147320">
                <a:moveTo>
                  <a:pt x="29818" y="0"/>
                </a:moveTo>
                <a:lnTo>
                  <a:pt x="25371" y="7007"/>
                </a:lnTo>
                <a:lnTo>
                  <a:pt x="7592" y="49207"/>
                </a:lnTo>
                <a:lnTo>
                  <a:pt x="0" y="92848"/>
                </a:lnTo>
                <a:lnTo>
                  <a:pt x="9195" y="130841"/>
                </a:lnTo>
                <a:lnTo>
                  <a:pt x="29818" y="146823"/>
                </a:lnTo>
                <a:lnTo>
                  <a:pt x="29818" y="0"/>
                </a:lnTo>
                <a:close/>
              </a:path>
            </a:pathLst>
          </a:custGeom>
          <a:solidFill>
            <a:srgbClr val="313757"/>
          </a:solidFill>
        </p:spPr>
        <p:txBody>
          <a:bodyPr wrap="square" lIns="0" tIns="0" rIns="0" bIns="0" rtlCol="0"/>
          <a:lstStyle/>
          <a:p>
            <a:endParaRPr/>
          </a:p>
        </p:txBody>
      </p:sp>
      <p:pic>
        <p:nvPicPr>
          <p:cNvPr id="11" name="object 11"/>
          <p:cNvPicPr/>
          <p:nvPr/>
        </p:nvPicPr>
        <p:blipFill>
          <a:blip r:embed="rId4" cstate="print"/>
          <a:stretch>
            <a:fillRect/>
          </a:stretch>
        </p:blipFill>
        <p:spPr>
          <a:xfrm>
            <a:off x="17625655" y="7537526"/>
            <a:ext cx="165086" cy="217805"/>
          </a:xfrm>
          <a:prstGeom prst="rect">
            <a:avLst/>
          </a:prstGeom>
        </p:spPr>
      </p:pic>
      <p:sp>
        <p:nvSpPr>
          <p:cNvPr id="12" name="object 12"/>
          <p:cNvSpPr/>
          <p:nvPr/>
        </p:nvSpPr>
        <p:spPr>
          <a:xfrm>
            <a:off x="15673936" y="8866847"/>
            <a:ext cx="274955" cy="253365"/>
          </a:xfrm>
          <a:custGeom>
            <a:avLst/>
            <a:gdLst/>
            <a:ahLst/>
            <a:cxnLst/>
            <a:rect l="l" t="t" r="r" b="b"/>
            <a:pathLst>
              <a:path w="274955" h="253365">
                <a:moveTo>
                  <a:pt x="115973" y="0"/>
                </a:moveTo>
                <a:lnTo>
                  <a:pt x="76250" y="7167"/>
                </a:lnTo>
                <a:lnTo>
                  <a:pt x="19148" y="55571"/>
                </a:lnTo>
                <a:lnTo>
                  <a:pt x="4218" y="90853"/>
                </a:lnTo>
                <a:lnTo>
                  <a:pt x="0" y="129550"/>
                </a:lnTo>
                <a:lnTo>
                  <a:pt x="7718" y="168686"/>
                </a:lnTo>
                <a:lnTo>
                  <a:pt x="28597" y="205281"/>
                </a:lnTo>
                <a:lnTo>
                  <a:pt x="77286" y="241268"/>
                </a:lnTo>
                <a:lnTo>
                  <a:pt x="133499" y="252846"/>
                </a:lnTo>
                <a:lnTo>
                  <a:pt x="179547" y="245923"/>
                </a:lnTo>
                <a:lnTo>
                  <a:pt x="221177" y="225622"/>
                </a:lnTo>
                <a:lnTo>
                  <a:pt x="253925" y="192647"/>
                </a:lnTo>
                <a:lnTo>
                  <a:pt x="273326" y="147701"/>
                </a:lnTo>
                <a:lnTo>
                  <a:pt x="274772" y="101837"/>
                </a:lnTo>
                <a:lnTo>
                  <a:pt x="274165" y="100139"/>
                </a:lnTo>
                <a:lnTo>
                  <a:pt x="175917" y="100139"/>
                </a:lnTo>
                <a:lnTo>
                  <a:pt x="168424" y="97637"/>
                </a:lnTo>
                <a:lnTo>
                  <a:pt x="150898" y="97637"/>
                </a:lnTo>
                <a:lnTo>
                  <a:pt x="153438" y="95123"/>
                </a:lnTo>
                <a:lnTo>
                  <a:pt x="272374" y="95123"/>
                </a:lnTo>
                <a:lnTo>
                  <a:pt x="260539" y="61982"/>
                </a:lnTo>
                <a:lnTo>
                  <a:pt x="234089" y="30539"/>
                </a:lnTo>
                <a:lnTo>
                  <a:pt x="198886" y="9911"/>
                </a:lnTo>
                <a:lnTo>
                  <a:pt x="172064" y="5003"/>
                </a:lnTo>
                <a:lnTo>
                  <a:pt x="138452" y="5003"/>
                </a:lnTo>
                <a:lnTo>
                  <a:pt x="133499" y="2501"/>
                </a:lnTo>
                <a:lnTo>
                  <a:pt x="120926" y="2501"/>
                </a:lnTo>
                <a:lnTo>
                  <a:pt x="115973" y="0"/>
                </a:lnTo>
                <a:close/>
              </a:path>
              <a:path w="274955" h="253365">
                <a:moveTo>
                  <a:pt x="272374" y="95123"/>
                </a:moveTo>
                <a:lnTo>
                  <a:pt x="165884" y="95123"/>
                </a:lnTo>
                <a:lnTo>
                  <a:pt x="170837" y="97637"/>
                </a:lnTo>
                <a:lnTo>
                  <a:pt x="175917" y="100139"/>
                </a:lnTo>
                <a:lnTo>
                  <a:pt x="274165" y="100139"/>
                </a:lnTo>
                <a:lnTo>
                  <a:pt x="272374" y="95123"/>
                </a:lnTo>
                <a:close/>
              </a:path>
              <a:path w="274955" h="253365">
                <a:moveTo>
                  <a:pt x="158391" y="2501"/>
                </a:moveTo>
                <a:lnTo>
                  <a:pt x="145945" y="2501"/>
                </a:lnTo>
                <a:lnTo>
                  <a:pt x="140865" y="5003"/>
                </a:lnTo>
                <a:lnTo>
                  <a:pt x="172064" y="5003"/>
                </a:lnTo>
                <a:lnTo>
                  <a:pt x="158391" y="2501"/>
                </a:lnTo>
                <a:close/>
              </a:path>
            </a:pathLst>
          </a:custGeom>
          <a:solidFill>
            <a:srgbClr val="313757"/>
          </a:solidFill>
        </p:spPr>
        <p:txBody>
          <a:bodyPr wrap="square" lIns="0" tIns="0" rIns="0" bIns="0" rtlCol="0"/>
          <a:lstStyle/>
          <a:p>
            <a:endParaRPr/>
          </a:p>
        </p:txBody>
      </p:sp>
      <p:sp>
        <p:nvSpPr>
          <p:cNvPr id="13" name="object 13"/>
          <p:cNvSpPr/>
          <p:nvPr/>
        </p:nvSpPr>
        <p:spPr>
          <a:xfrm>
            <a:off x="16518858" y="8533892"/>
            <a:ext cx="327660" cy="320675"/>
          </a:xfrm>
          <a:custGeom>
            <a:avLst/>
            <a:gdLst/>
            <a:ahLst/>
            <a:cxnLst/>
            <a:rect l="l" t="t" r="r" b="b"/>
            <a:pathLst>
              <a:path w="327659" h="320675">
                <a:moveTo>
                  <a:pt x="172624" y="0"/>
                </a:moveTo>
                <a:lnTo>
                  <a:pt x="130190" y="7508"/>
                </a:lnTo>
                <a:lnTo>
                  <a:pt x="95281" y="30048"/>
                </a:lnTo>
                <a:lnTo>
                  <a:pt x="85248" y="42557"/>
                </a:lnTo>
                <a:lnTo>
                  <a:pt x="82708" y="42557"/>
                </a:lnTo>
                <a:lnTo>
                  <a:pt x="77755" y="45059"/>
                </a:lnTo>
                <a:lnTo>
                  <a:pt x="75215" y="47561"/>
                </a:lnTo>
                <a:lnTo>
                  <a:pt x="39719" y="73423"/>
                </a:lnTo>
                <a:lnTo>
                  <a:pt x="15486" y="106120"/>
                </a:lnTo>
                <a:lnTo>
                  <a:pt x="2313" y="143101"/>
                </a:lnTo>
                <a:lnTo>
                  <a:pt x="0" y="181813"/>
                </a:lnTo>
                <a:lnTo>
                  <a:pt x="8342" y="219703"/>
                </a:lnTo>
                <a:lnTo>
                  <a:pt x="27138" y="254219"/>
                </a:lnTo>
                <a:lnTo>
                  <a:pt x="56185" y="282809"/>
                </a:lnTo>
                <a:lnTo>
                  <a:pt x="95281" y="302920"/>
                </a:lnTo>
                <a:lnTo>
                  <a:pt x="140811" y="315436"/>
                </a:lnTo>
                <a:lnTo>
                  <a:pt x="190150" y="320446"/>
                </a:lnTo>
                <a:lnTo>
                  <a:pt x="208817" y="319506"/>
                </a:lnTo>
                <a:lnTo>
                  <a:pt x="260127" y="305422"/>
                </a:lnTo>
                <a:lnTo>
                  <a:pt x="293489" y="279561"/>
                </a:lnTo>
                <a:lnTo>
                  <a:pt x="315372" y="243143"/>
                </a:lnTo>
                <a:lnTo>
                  <a:pt x="326493" y="201564"/>
                </a:lnTo>
                <a:lnTo>
                  <a:pt x="327564" y="160223"/>
                </a:lnTo>
                <a:lnTo>
                  <a:pt x="320671" y="118250"/>
                </a:lnTo>
                <a:lnTo>
                  <a:pt x="304419" y="79800"/>
                </a:lnTo>
                <a:lnTo>
                  <a:pt x="279737" y="46512"/>
                </a:lnTo>
                <a:lnTo>
                  <a:pt x="247554" y="20027"/>
                </a:lnTo>
                <a:lnTo>
                  <a:pt x="211994" y="5318"/>
                </a:lnTo>
                <a:lnTo>
                  <a:pt x="192797" y="1368"/>
                </a:lnTo>
                <a:lnTo>
                  <a:pt x="172624" y="0"/>
                </a:lnTo>
                <a:close/>
              </a:path>
            </a:pathLst>
          </a:custGeom>
          <a:solidFill>
            <a:srgbClr val="313757"/>
          </a:solidFill>
        </p:spPr>
        <p:txBody>
          <a:bodyPr wrap="square" lIns="0" tIns="0" rIns="0" bIns="0" rtlCol="0"/>
          <a:lstStyle/>
          <a:p>
            <a:endParaRPr/>
          </a:p>
        </p:txBody>
      </p:sp>
      <p:sp>
        <p:nvSpPr>
          <p:cNvPr id="14" name="object 14"/>
          <p:cNvSpPr/>
          <p:nvPr/>
        </p:nvSpPr>
        <p:spPr>
          <a:xfrm>
            <a:off x="17112964" y="8135849"/>
            <a:ext cx="224154" cy="265430"/>
          </a:xfrm>
          <a:custGeom>
            <a:avLst/>
            <a:gdLst/>
            <a:ahLst/>
            <a:cxnLst/>
            <a:rect l="l" t="t" r="r" b="b"/>
            <a:pathLst>
              <a:path w="224155" h="265429">
                <a:moveTo>
                  <a:pt x="137953" y="0"/>
                </a:moveTo>
                <a:lnTo>
                  <a:pt x="130502" y="547"/>
                </a:lnTo>
                <a:lnTo>
                  <a:pt x="123015" y="2501"/>
                </a:lnTo>
                <a:lnTo>
                  <a:pt x="115504" y="6332"/>
                </a:lnTo>
                <a:lnTo>
                  <a:pt x="107981" y="12509"/>
                </a:lnTo>
                <a:lnTo>
                  <a:pt x="98772" y="16934"/>
                </a:lnTo>
                <a:lnTo>
                  <a:pt x="84883" y="19713"/>
                </a:lnTo>
                <a:lnTo>
                  <a:pt x="70066" y="22021"/>
                </a:lnTo>
                <a:lnTo>
                  <a:pt x="58070" y="25031"/>
                </a:lnTo>
                <a:lnTo>
                  <a:pt x="26084" y="51435"/>
                </a:lnTo>
                <a:lnTo>
                  <a:pt x="4365" y="92353"/>
                </a:lnTo>
                <a:lnTo>
                  <a:pt x="0" y="124232"/>
                </a:lnTo>
                <a:lnTo>
                  <a:pt x="4064" y="156581"/>
                </a:lnTo>
                <a:lnTo>
                  <a:pt x="35978" y="219948"/>
                </a:lnTo>
                <a:lnTo>
                  <a:pt x="92537" y="259928"/>
                </a:lnTo>
                <a:lnTo>
                  <a:pt x="125507" y="265366"/>
                </a:lnTo>
                <a:lnTo>
                  <a:pt x="147829" y="262510"/>
                </a:lnTo>
                <a:lnTo>
                  <a:pt x="188712" y="238957"/>
                </a:lnTo>
                <a:lnTo>
                  <a:pt x="221281" y="175940"/>
                </a:lnTo>
                <a:lnTo>
                  <a:pt x="223837" y="127047"/>
                </a:lnTo>
                <a:lnTo>
                  <a:pt x="212820" y="79092"/>
                </a:lnTo>
                <a:lnTo>
                  <a:pt x="187991" y="40055"/>
                </a:lnTo>
                <a:lnTo>
                  <a:pt x="182620" y="23940"/>
                </a:lnTo>
                <a:lnTo>
                  <a:pt x="171402" y="10641"/>
                </a:lnTo>
                <a:lnTo>
                  <a:pt x="155969" y="2034"/>
                </a:lnTo>
                <a:lnTo>
                  <a:pt x="137953" y="0"/>
                </a:lnTo>
                <a:close/>
              </a:path>
            </a:pathLst>
          </a:custGeom>
          <a:solidFill>
            <a:srgbClr val="313757"/>
          </a:solidFill>
        </p:spPr>
        <p:txBody>
          <a:bodyPr wrap="square" lIns="0" tIns="0" rIns="0" bIns="0" rtlCol="0"/>
          <a:lstStyle/>
          <a:p>
            <a:endParaRPr/>
          </a:p>
        </p:txBody>
      </p:sp>
      <p:pic>
        <p:nvPicPr>
          <p:cNvPr id="15" name="object 15"/>
          <p:cNvPicPr/>
          <p:nvPr/>
        </p:nvPicPr>
        <p:blipFill>
          <a:blip r:embed="rId5" cstate="print"/>
          <a:stretch>
            <a:fillRect/>
          </a:stretch>
        </p:blipFill>
        <p:spPr>
          <a:xfrm>
            <a:off x="17738463" y="8288553"/>
            <a:ext cx="234323" cy="245338"/>
          </a:xfrm>
          <a:prstGeom prst="rect">
            <a:avLst/>
          </a:prstGeom>
        </p:spPr>
      </p:pic>
      <p:pic>
        <p:nvPicPr>
          <p:cNvPr id="16" name="object 16"/>
          <p:cNvPicPr/>
          <p:nvPr/>
        </p:nvPicPr>
        <p:blipFill>
          <a:blip r:embed="rId6" cstate="print"/>
          <a:stretch>
            <a:fillRect/>
          </a:stretch>
        </p:blipFill>
        <p:spPr>
          <a:xfrm>
            <a:off x="18002773" y="7953095"/>
            <a:ext cx="202295" cy="195262"/>
          </a:xfrm>
          <a:prstGeom prst="rect">
            <a:avLst/>
          </a:prstGeom>
        </p:spPr>
      </p:pic>
      <p:sp>
        <p:nvSpPr>
          <p:cNvPr id="17" name="object 17"/>
          <p:cNvSpPr/>
          <p:nvPr/>
        </p:nvSpPr>
        <p:spPr>
          <a:xfrm>
            <a:off x="16559119" y="9212319"/>
            <a:ext cx="333375" cy="262890"/>
          </a:xfrm>
          <a:custGeom>
            <a:avLst/>
            <a:gdLst/>
            <a:ahLst/>
            <a:cxnLst/>
            <a:rect l="l" t="t" r="r" b="b"/>
            <a:pathLst>
              <a:path w="333375" h="262890">
                <a:moveTo>
                  <a:pt x="79912" y="0"/>
                </a:moveTo>
                <a:lnTo>
                  <a:pt x="24038" y="40420"/>
                </a:lnTo>
                <a:lnTo>
                  <a:pt x="5831" y="79198"/>
                </a:lnTo>
                <a:lnTo>
                  <a:pt x="0" y="120822"/>
                </a:lnTo>
                <a:lnTo>
                  <a:pt x="6147" y="162271"/>
                </a:lnTo>
                <a:lnTo>
                  <a:pt x="23876" y="200523"/>
                </a:lnTo>
                <a:lnTo>
                  <a:pt x="52787" y="232556"/>
                </a:lnTo>
                <a:lnTo>
                  <a:pt x="92485" y="255350"/>
                </a:lnTo>
                <a:lnTo>
                  <a:pt x="132472" y="262391"/>
                </a:lnTo>
                <a:lnTo>
                  <a:pt x="147349" y="262860"/>
                </a:lnTo>
                <a:lnTo>
                  <a:pt x="189061" y="258817"/>
                </a:lnTo>
                <a:lnTo>
                  <a:pt x="230676" y="247066"/>
                </a:lnTo>
                <a:lnTo>
                  <a:pt x="269047" y="228177"/>
                </a:lnTo>
                <a:lnTo>
                  <a:pt x="301029" y="202719"/>
                </a:lnTo>
                <a:lnTo>
                  <a:pt x="323476" y="171262"/>
                </a:lnTo>
                <a:lnTo>
                  <a:pt x="331038" y="142697"/>
                </a:lnTo>
                <a:lnTo>
                  <a:pt x="159922" y="142697"/>
                </a:lnTo>
                <a:lnTo>
                  <a:pt x="165004" y="130336"/>
                </a:lnTo>
                <a:lnTo>
                  <a:pt x="172670" y="122670"/>
                </a:lnTo>
                <a:lnTo>
                  <a:pt x="182693" y="118759"/>
                </a:lnTo>
                <a:lnTo>
                  <a:pt x="194847" y="117664"/>
                </a:lnTo>
                <a:lnTo>
                  <a:pt x="330816" y="117664"/>
                </a:lnTo>
                <a:lnTo>
                  <a:pt x="327181" y="92626"/>
                </a:lnTo>
                <a:lnTo>
                  <a:pt x="308107" y="60238"/>
                </a:lnTo>
                <a:lnTo>
                  <a:pt x="286351" y="45060"/>
                </a:lnTo>
                <a:lnTo>
                  <a:pt x="122457" y="45060"/>
                </a:lnTo>
                <a:lnTo>
                  <a:pt x="117899" y="27459"/>
                </a:lnTo>
                <a:lnTo>
                  <a:pt x="108662" y="13143"/>
                </a:lnTo>
                <a:lnTo>
                  <a:pt x="95686" y="3520"/>
                </a:lnTo>
                <a:lnTo>
                  <a:pt x="79912" y="0"/>
                </a:lnTo>
                <a:close/>
              </a:path>
              <a:path w="333375" h="262890">
                <a:moveTo>
                  <a:pt x="330816" y="117664"/>
                </a:moveTo>
                <a:lnTo>
                  <a:pt x="194847" y="117664"/>
                </a:lnTo>
                <a:lnTo>
                  <a:pt x="186908" y="125095"/>
                </a:lnTo>
                <a:lnTo>
                  <a:pt x="178290" y="132057"/>
                </a:lnTo>
                <a:lnTo>
                  <a:pt x="169219" y="138081"/>
                </a:lnTo>
                <a:lnTo>
                  <a:pt x="159922" y="142697"/>
                </a:lnTo>
                <a:lnTo>
                  <a:pt x="331038" y="142697"/>
                </a:lnTo>
                <a:lnTo>
                  <a:pt x="333242" y="134374"/>
                </a:lnTo>
                <a:lnTo>
                  <a:pt x="330816" y="117664"/>
                </a:lnTo>
                <a:close/>
              </a:path>
              <a:path w="333375" h="262890">
                <a:moveTo>
                  <a:pt x="204880" y="25032"/>
                </a:moveTo>
                <a:lnTo>
                  <a:pt x="187354" y="25032"/>
                </a:lnTo>
                <a:lnTo>
                  <a:pt x="169105" y="27459"/>
                </a:lnTo>
                <a:lnTo>
                  <a:pt x="152048" y="31292"/>
                </a:lnTo>
                <a:lnTo>
                  <a:pt x="136419" y="37003"/>
                </a:lnTo>
                <a:lnTo>
                  <a:pt x="122457" y="45060"/>
                </a:lnTo>
                <a:lnTo>
                  <a:pt x="286351" y="45060"/>
                </a:lnTo>
                <a:lnTo>
                  <a:pt x="279175" y="40054"/>
                </a:lnTo>
                <a:lnTo>
                  <a:pt x="243671" y="29258"/>
                </a:lnTo>
                <a:lnTo>
                  <a:pt x="204880" y="25032"/>
                </a:lnTo>
                <a:close/>
              </a:path>
            </a:pathLst>
          </a:custGeom>
          <a:solidFill>
            <a:srgbClr val="313757"/>
          </a:solidFill>
        </p:spPr>
        <p:txBody>
          <a:bodyPr wrap="square" lIns="0" tIns="0" rIns="0" bIns="0" rtlCol="0"/>
          <a:lstStyle/>
          <a:p>
            <a:endParaRPr/>
          </a:p>
        </p:txBody>
      </p:sp>
      <p:pic>
        <p:nvPicPr>
          <p:cNvPr id="18" name="object 18"/>
          <p:cNvPicPr/>
          <p:nvPr/>
        </p:nvPicPr>
        <p:blipFill>
          <a:blip r:embed="rId7" cstate="print"/>
          <a:stretch>
            <a:fillRect/>
          </a:stretch>
        </p:blipFill>
        <p:spPr>
          <a:xfrm>
            <a:off x="17181069" y="8951963"/>
            <a:ext cx="207398" cy="212791"/>
          </a:xfrm>
          <a:prstGeom prst="rect">
            <a:avLst/>
          </a:prstGeom>
        </p:spPr>
      </p:pic>
      <p:pic>
        <p:nvPicPr>
          <p:cNvPr id="19" name="object 19"/>
          <p:cNvPicPr/>
          <p:nvPr/>
        </p:nvPicPr>
        <p:blipFill>
          <a:blip r:embed="rId8" cstate="print"/>
          <a:stretch>
            <a:fillRect/>
          </a:stretch>
        </p:blipFill>
        <p:spPr>
          <a:xfrm>
            <a:off x="17121148" y="9695481"/>
            <a:ext cx="207374" cy="212793"/>
          </a:xfrm>
          <a:prstGeom prst="rect">
            <a:avLst/>
          </a:prstGeom>
        </p:spPr>
      </p:pic>
      <p:pic>
        <p:nvPicPr>
          <p:cNvPr id="20" name="object 20"/>
          <p:cNvPicPr/>
          <p:nvPr/>
        </p:nvPicPr>
        <p:blipFill>
          <a:blip r:embed="rId9" cstate="print"/>
          <a:stretch>
            <a:fillRect/>
          </a:stretch>
        </p:blipFill>
        <p:spPr>
          <a:xfrm>
            <a:off x="17662343" y="8759202"/>
            <a:ext cx="252752" cy="217792"/>
          </a:xfrm>
          <a:prstGeom prst="rect">
            <a:avLst/>
          </a:prstGeom>
        </p:spPr>
      </p:pic>
      <p:pic>
        <p:nvPicPr>
          <p:cNvPr id="21" name="object 21"/>
          <p:cNvPicPr/>
          <p:nvPr/>
        </p:nvPicPr>
        <p:blipFill>
          <a:blip r:embed="rId10" cstate="print"/>
          <a:stretch>
            <a:fillRect/>
          </a:stretch>
        </p:blipFill>
        <p:spPr>
          <a:xfrm>
            <a:off x="17654849" y="9450147"/>
            <a:ext cx="252752" cy="217799"/>
          </a:xfrm>
          <a:prstGeom prst="rect">
            <a:avLst/>
          </a:prstGeom>
        </p:spPr>
      </p:pic>
      <p:sp>
        <p:nvSpPr>
          <p:cNvPr id="30" name="TextBox 29">
            <a:extLst>
              <a:ext uri="{FF2B5EF4-FFF2-40B4-BE49-F238E27FC236}">
                <a16:creationId xmlns:a16="http://schemas.microsoft.com/office/drawing/2014/main" id="{ABA6AC2A-C3D8-4D81-76F3-F89D8F2C6C21}"/>
              </a:ext>
            </a:extLst>
          </p:cNvPr>
          <p:cNvSpPr txBox="1"/>
          <p:nvPr/>
        </p:nvSpPr>
        <p:spPr>
          <a:xfrm>
            <a:off x="4575687" y="4962521"/>
            <a:ext cx="9151374" cy="646331"/>
          </a:xfrm>
          <a:prstGeom prst="rect">
            <a:avLst/>
          </a:prstGeom>
          <a:noFill/>
        </p:spPr>
        <p:txBody>
          <a:bodyPr wrap="square">
            <a:spAutoFit/>
          </a:bodyPr>
          <a:lstStyle/>
          <a:p>
            <a:pPr algn="l"/>
            <a:r>
              <a:rPr lang="en-US" b="0" i="0" dirty="0">
                <a:solidFill>
                  <a:srgbClr val="374151"/>
                </a:solidFill>
                <a:effectLst/>
                <a:latin typeface="__Inter_36bd41"/>
              </a:rPr>
              <a:t>g </a:t>
            </a:r>
            <a:endParaRPr lang="en-US" sz="3600" b="0" i="0" dirty="0">
              <a:solidFill>
                <a:schemeClr val="accent2">
                  <a:lumMod val="50000"/>
                </a:schemeClr>
              </a:solidFill>
              <a:effectLst/>
              <a:latin typeface="__Inter_36bd41"/>
            </a:endParaRPr>
          </a:p>
        </p:txBody>
      </p:sp>
      <p:sp>
        <p:nvSpPr>
          <p:cNvPr id="32" name="TextBox 31">
            <a:extLst>
              <a:ext uri="{FF2B5EF4-FFF2-40B4-BE49-F238E27FC236}">
                <a16:creationId xmlns:a16="http://schemas.microsoft.com/office/drawing/2014/main" id="{DBE3CBCF-D363-CD5E-0692-EFCA1A5E167C}"/>
              </a:ext>
            </a:extLst>
          </p:cNvPr>
          <p:cNvSpPr txBox="1"/>
          <p:nvPr/>
        </p:nvSpPr>
        <p:spPr>
          <a:xfrm>
            <a:off x="1071480" y="9562242"/>
            <a:ext cx="9151374" cy="584775"/>
          </a:xfrm>
          <a:prstGeom prst="rect">
            <a:avLst/>
          </a:prstGeom>
          <a:noFill/>
        </p:spPr>
        <p:txBody>
          <a:bodyPr wrap="square">
            <a:spAutoFit/>
          </a:bodyPr>
          <a:lstStyle/>
          <a:p>
            <a:pPr algn="l"/>
            <a:r>
              <a:rPr lang="en-US" sz="3200" dirty="0">
                <a:solidFill>
                  <a:schemeClr val="accent2">
                    <a:lumMod val="50000"/>
                  </a:schemeClr>
                </a:solidFill>
                <a:latin typeface="__Inter_36bd41"/>
              </a:rPr>
              <a:t>“</a:t>
            </a:r>
            <a:r>
              <a:rPr lang="en-US" sz="3200" b="0" i="0" dirty="0" err="1">
                <a:solidFill>
                  <a:schemeClr val="accent2">
                    <a:lumMod val="50000"/>
                  </a:schemeClr>
                </a:solidFill>
                <a:effectLst/>
                <a:latin typeface="__Inter_36bd41"/>
              </a:rPr>
              <a:t>Medinet</a:t>
            </a:r>
            <a:r>
              <a:rPr lang="en-US" sz="3200" b="0" i="0" dirty="0">
                <a:solidFill>
                  <a:schemeClr val="accent2">
                    <a:lumMod val="50000"/>
                  </a:schemeClr>
                </a:solidFill>
                <a:effectLst/>
                <a:latin typeface="__Inter_36bd41"/>
              </a:rPr>
              <a:t> cares </a:t>
            </a:r>
            <a:r>
              <a:rPr lang="en-US" sz="3200" dirty="0">
                <a:solidFill>
                  <a:schemeClr val="accent2">
                    <a:lumMod val="50000"/>
                  </a:schemeClr>
                </a:solidFill>
                <a:latin typeface="__Inter_36bd41"/>
              </a:rPr>
              <a:t>:</a:t>
            </a:r>
            <a:r>
              <a:rPr lang="en-US" sz="3200" b="0" i="0" dirty="0">
                <a:solidFill>
                  <a:schemeClr val="accent2">
                    <a:lumMod val="50000"/>
                  </a:schemeClr>
                </a:solidFill>
                <a:effectLst/>
                <a:latin typeface="__Inter_36bd41"/>
              </a:rPr>
              <a:t> We value your health and smile."</a:t>
            </a:r>
          </a:p>
        </p:txBody>
      </p:sp>
      <p:grpSp>
        <p:nvGrpSpPr>
          <p:cNvPr id="34" name="object 22">
            <a:extLst>
              <a:ext uri="{FF2B5EF4-FFF2-40B4-BE49-F238E27FC236}">
                <a16:creationId xmlns:a16="http://schemas.microsoft.com/office/drawing/2014/main" id="{1EBA2C39-D697-5F9A-14F8-FEDD6352CF8B}"/>
              </a:ext>
            </a:extLst>
          </p:cNvPr>
          <p:cNvGrpSpPr/>
          <p:nvPr/>
        </p:nvGrpSpPr>
        <p:grpSpPr>
          <a:xfrm>
            <a:off x="430176" y="1297886"/>
            <a:ext cx="12670155" cy="8280400"/>
            <a:chOff x="1070798" y="1008348"/>
            <a:chExt cx="12670155" cy="8280400"/>
          </a:xfrm>
        </p:grpSpPr>
        <p:pic>
          <p:nvPicPr>
            <p:cNvPr id="35" name="object 23">
              <a:extLst>
                <a:ext uri="{FF2B5EF4-FFF2-40B4-BE49-F238E27FC236}">
                  <a16:creationId xmlns:a16="http://schemas.microsoft.com/office/drawing/2014/main" id="{061C2FD5-2EA4-6C2B-E6CA-68C6FB53BA9E}"/>
                </a:ext>
              </a:extLst>
            </p:cNvPr>
            <p:cNvPicPr/>
            <p:nvPr/>
          </p:nvPicPr>
          <p:blipFill>
            <a:blip r:embed="rId11" cstate="print"/>
            <a:stretch>
              <a:fillRect/>
            </a:stretch>
          </p:blipFill>
          <p:spPr>
            <a:xfrm>
              <a:off x="1070798" y="1008348"/>
              <a:ext cx="8286750" cy="8280400"/>
            </a:xfrm>
            <a:prstGeom prst="rect">
              <a:avLst/>
            </a:prstGeom>
          </p:spPr>
        </p:pic>
        <p:pic>
          <p:nvPicPr>
            <p:cNvPr id="36" name="object 24">
              <a:extLst>
                <a:ext uri="{FF2B5EF4-FFF2-40B4-BE49-F238E27FC236}">
                  <a16:creationId xmlns:a16="http://schemas.microsoft.com/office/drawing/2014/main" id="{A11C7DE7-2324-BEB6-A5CD-5AF53E6E0D67}"/>
                </a:ext>
              </a:extLst>
            </p:cNvPr>
            <p:cNvPicPr/>
            <p:nvPr/>
          </p:nvPicPr>
          <p:blipFill>
            <a:blip r:embed="rId12" cstate="print"/>
            <a:stretch>
              <a:fillRect/>
            </a:stretch>
          </p:blipFill>
          <p:spPr>
            <a:xfrm>
              <a:off x="8464086" y="1437500"/>
              <a:ext cx="5276356" cy="5153025"/>
            </a:xfrm>
            <a:prstGeom prst="rect">
              <a:avLst/>
            </a:prstGeom>
          </p:spPr>
        </p:pic>
      </p:grpSp>
      <p:pic>
        <p:nvPicPr>
          <p:cNvPr id="43" name="Picture 42">
            <a:extLst>
              <a:ext uri="{FF2B5EF4-FFF2-40B4-BE49-F238E27FC236}">
                <a16:creationId xmlns:a16="http://schemas.microsoft.com/office/drawing/2014/main" id="{65974E08-C62C-0606-0E49-07437272C8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25348" y="372601"/>
            <a:ext cx="6655258" cy="65503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24DFB-49F4-1CC5-B1BD-2311B71F8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112" y="1111249"/>
            <a:ext cx="15230475" cy="7391401"/>
          </a:xfrm>
          <a:prstGeom prst="rect">
            <a:avLst/>
          </a:prstGeom>
        </p:spPr>
      </p:pic>
      <p:sp>
        <p:nvSpPr>
          <p:cNvPr id="7" name="TextBox 6">
            <a:extLst>
              <a:ext uri="{FF2B5EF4-FFF2-40B4-BE49-F238E27FC236}">
                <a16:creationId xmlns:a16="http://schemas.microsoft.com/office/drawing/2014/main" id="{E4CBDDC6-2B95-52A7-A4E3-07E9939D4A31}"/>
              </a:ext>
            </a:extLst>
          </p:cNvPr>
          <p:cNvSpPr txBox="1"/>
          <p:nvPr/>
        </p:nvSpPr>
        <p:spPr>
          <a:xfrm>
            <a:off x="2520950" y="1644650"/>
            <a:ext cx="12039600" cy="6617196"/>
          </a:xfrm>
          <a:prstGeom prst="rect">
            <a:avLst/>
          </a:prstGeom>
          <a:noFill/>
        </p:spPr>
        <p:txBody>
          <a:bodyPr wrap="square">
            <a:spAutoFit/>
          </a:bodyPr>
          <a:lstStyle/>
          <a:p>
            <a:r>
              <a:rPr lang="en-US" sz="6600" b="1" dirty="0">
                <a:solidFill>
                  <a:schemeClr val="bg1"/>
                </a:solidFill>
              </a:rPr>
              <a:t>Table of contents</a:t>
            </a:r>
          </a:p>
          <a:p>
            <a:endParaRPr lang="en-US" sz="6600" b="1" dirty="0">
              <a:solidFill>
                <a:schemeClr val="bg1"/>
              </a:solidFill>
            </a:endParaRPr>
          </a:p>
          <a:p>
            <a:pPr marL="742950" indent="-742950">
              <a:buAutoNum type="arabicParenR"/>
            </a:pPr>
            <a:r>
              <a:rPr lang="en-US" sz="4400" dirty="0">
                <a:solidFill>
                  <a:schemeClr val="bg1"/>
                </a:solidFill>
              </a:rPr>
              <a:t>Introduction </a:t>
            </a:r>
          </a:p>
          <a:p>
            <a:r>
              <a:rPr lang="en-US" sz="4400" dirty="0">
                <a:solidFill>
                  <a:schemeClr val="bg1"/>
                </a:solidFill>
              </a:rPr>
              <a:t>2) Problem Definition and Requirements </a:t>
            </a:r>
          </a:p>
          <a:p>
            <a:r>
              <a:rPr lang="en-US" sz="4400" dirty="0">
                <a:solidFill>
                  <a:schemeClr val="bg1"/>
                </a:solidFill>
              </a:rPr>
              <a:t>3) Modules </a:t>
            </a:r>
          </a:p>
          <a:p>
            <a:r>
              <a:rPr lang="en-US" sz="4400" dirty="0">
                <a:solidFill>
                  <a:schemeClr val="bg1"/>
                </a:solidFill>
              </a:rPr>
              <a:t>4)Result </a:t>
            </a:r>
          </a:p>
          <a:p>
            <a:r>
              <a:rPr lang="en-US" sz="4400" dirty="0">
                <a:solidFill>
                  <a:schemeClr val="bg1"/>
                </a:solidFill>
              </a:rPr>
              <a:t>5) Conclusion</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endParaRPr lang="en-IN" dirty="0">
              <a:solidFill>
                <a:schemeClr val="bg1"/>
              </a:solidFill>
            </a:endParaRPr>
          </a:p>
        </p:txBody>
      </p:sp>
      <p:pic>
        <p:nvPicPr>
          <p:cNvPr id="2" name="image4.png">
            <a:extLst>
              <a:ext uri="{FF2B5EF4-FFF2-40B4-BE49-F238E27FC236}">
                <a16:creationId xmlns:a16="http://schemas.microsoft.com/office/drawing/2014/main" id="{254B622C-545C-FAB3-8728-0786C5CC2947}"/>
              </a:ext>
            </a:extLst>
          </p:cNvPr>
          <p:cNvPicPr/>
          <p:nvPr/>
        </p:nvPicPr>
        <p:blipFill>
          <a:blip r:embed="rId3"/>
          <a:srcRect/>
          <a:stretch>
            <a:fillRect/>
          </a:stretch>
        </p:blipFill>
        <p:spPr>
          <a:xfrm>
            <a:off x="15932150" y="22327"/>
            <a:ext cx="2209800" cy="914399"/>
          </a:xfrm>
          <a:prstGeom prst="rect">
            <a:avLst/>
          </a:prstGeom>
          <a:ln/>
        </p:spPr>
      </p:pic>
    </p:spTree>
    <p:extLst>
      <p:ext uri="{BB962C8B-B14F-4D97-AF65-F5344CB8AC3E}">
        <p14:creationId xmlns:p14="http://schemas.microsoft.com/office/powerpoint/2010/main" val="322329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E6BC1-C70F-7663-E988-25B3498480BB}"/>
              </a:ext>
            </a:extLst>
          </p:cNvPr>
          <p:cNvSpPr txBox="1"/>
          <p:nvPr/>
        </p:nvSpPr>
        <p:spPr>
          <a:xfrm>
            <a:off x="1301750" y="1111251"/>
            <a:ext cx="9067800" cy="8678722"/>
          </a:xfrm>
          <a:prstGeom prst="rect">
            <a:avLst/>
          </a:prstGeom>
          <a:noFill/>
        </p:spPr>
        <p:txBody>
          <a:bodyPr wrap="square">
            <a:spAutoFit/>
          </a:bodyPr>
          <a:lstStyle/>
          <a:p>
            <a:pPr marL="12700" marR="5080">
              <a:lnSpc>
                <a:spcPts val="6830"/>
              </a:lnSpc>
              <a:spcBef>
                <a:spcPts val="1460"/>
              </a:spcBef>
            </a:pPr>
            <a:r>
              <a:rPr lang="en-IN" sz="4800" b="1" spc="210" dirty="0">
                <a:solidFill>
                  <a:schemeClr val="tx2">
                    <a:lumMod val="20000"/>
                    <a:lumOff val="80000"/>
                  </a:schemeClr>
                </a:solidFill>
                <a:latin typeface="Cambria"/>
                <a:cs typeface="Cambria"/>
              </a:rPr>
              <a:t>INTRODUCTION</a:t>
            </a:r>
          </a:p>
          <a:p>
            <a:pPr marL="206375" marR="93345" indent="38100">
              <a:lnSpc>
                <a:spcPct val="120000"/>
              </a:lnSpc>
              <a:spcAft>
                <a:spcPts val="1315"/>
              </a:spcAft>
            </a:pPr>
            <a:r>
              <a:rPr lang="en-IN" sz="2400" kern="100" dirty="0">
                <a:solidFill>
                  <a:schemeClr val="bg1">
                    <a:lumMod val="95000"/>
                  </a:schemeClr>
                </a:solidFill>
                <a:effectLst/>
                <a:latin typeface="Arial" panose="020B0604020202020204" pitchFamily="34" charset="0"/>
                <a:ea typeface="Arial" panose="020B0604020202020204" pitchFamily="34" charset="0"/>
              </a:rPr>
              <a:t>Welcome to our all-inclusive hospital management website </a:t>
            </a:r>
            <a:r>
              <a:rPr lang="en-IN" sz="2400" kern="100" dirty="0" err="1">
                <a:solidFill>
                  <a:schemeClr val="bg1">
                    <a:lumMod val="95000"/>
                  </a:schemeClr>
                </a:solidFill>
                <a:effectLst/>
                <a:latin typeface="Arial" panose="020B0604020202020204" pitchFamily="34" charset="0"/>
                <a:ea typeface="Arial" panose="020B0604020202020204" pitchFamily="34" charset="0"/>
              </a:rPr>
              <a:t>Medinet</a:t>
            </a:r>
            <a:r>
              <a:rPr lang="en-IN" sz="2400" kern="100" dirty="0">
                <a:solidFill>
                  <a:schemeClr val="bg1">
                    <a:lumMod val="95000"/>
                  </a:schemeClr>
                </a:solidFill>
                <a:effectLst/>
                <a:latin typeface="Arial" panose="020B0604020202020204" pitchFamily="34" charset="0"/>
                <a:ea typeface="Arial" panose="020B0604020202020204" pitchFamily="34" charset="0"/>
              </a:rPr>
              <a:t> , which deliver seamless healthcare services directly to you. Whether you need reliable doctor, need guidance on medication, or require immediate medical attention, we've got you covered. Our website </a:t>
            </a:r>
            <a:r>
              <a:rPr lang="en-IN" sz="2400" kern="100" dirty="0">
                <a:solidFill>
                  <a:schemeClr val="bg1">
                    <a:lumMod val="95000"/>
                  </a:schemeClr>
                </a:solidFill>
                <a:latin typeface="Arial" panose="020B0604020202020204" pitchFamily="34" charset="0"/>
                <a:ea typeface="Arial" panose="020B0604020202020204" pitchFamily="34" charset="0"/>
              </a:rPr>
              <a:t>objective and significance is to </a:t>
            </a:r>
            <a:r>
              <a:rPr lang="en-IN" sz="2400" kern="100" dirty="0">
                <a:solidFill>
                  <a:schemeClr val="bg1">
                    <a:lumMod val="95000"/>
                  </a:schemeClr>
                </a:solidFill>
                <a:effectLst/>
                <a:latin typeface="Arial" panose="020B0604020202020204" pitchFamily="34" charset="0"/>
                <a:ea typeface="Arial" panose="020B0604020202020204" pitchFamily="34" charset="0"/>
              </a:rPr>
              <a:t>focus on the following aspects:</a:t>
            </a:r>
            <a:endParaRPr lang="en-IN" sz="2400" kern="100" dirty="0">
              <a:solidFill>
                <a:schemeClr val="bg1">
                  <a:lumMod val="95000"/>
                </a:schemeClr>
              </a:solidFill>
              <a:effectLst/>
              <a:latin typeface="Calibri" panose="020F0502020204030204" pitchFamily="34" charset="0"/>
              <a:ea typeface="Calibri" panose="020F0502020204030204" pitchFamily="34" charset="0"/>
            </a:endParaRPr>
          </a:p>
          <a:p>
            <a:pPr marR="53975" lvl="0" fontAlgn="base">
              <a:lnSpc>
                <a:spcPct val="108000"/>
              </a:lnSpc>
              <a:spcAft>
                <a:spcPts val="1370"/>
              </a:spcAft>
              <a:buClr>
                <a:srgbClr val="000000"/>
              </a:buClr>
              <a:buSzPts val="1100"/>
            </a:pPr>
            <a:r>
              <a:rPr lang="en-IN"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IN" sz="2400" b="1"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1)</a:t>
            </a:r>
            <a:r>
              <a:rPr lang="en-IN"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IN" sz="28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Doctor Profiles and Specializations</a:t>
            </a:r>
            <a:r>
              <a:rPr lang="en-IN" sz="28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t>
            </a:r>
            <a:r>
              <a:rPr lang="en-IN"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Explore detailed profiles</a:t>
            </a:r>
            <a:r>
              <a:rPr lang="en-IN" sz="2400"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IN"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of our esteemed doctors, each with their specialization clearly outlined. From cardiologists to </a:t>
            </a:r>
            <a:r>
              <a:rPr lang="en-IN" sz="2400" u="none" strike="noStrike" kern="100" dirty="0" err="1">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pediatricians</a:t>
            </a:r>
            <a:r>
              <a:rPr lang="en-IN"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our diverse team ensures that you find the right expert for your medical needs. Each profile includes ratings and reviews from other patients, helping you make an informed decision.</a:t>
            </a:r>
          </a:p>
          <a:p>
            <a:pPr marR="53975" lvl="0" fontAlgn="base">
              <a:lnSpc>
                <a:spcPct val="120000"/>
              </a:lnSpc>
              <a:spcAft>
                <a:spcPts val="1215"/>
              </a:spcAft>
              <a:buClr>
                <a:srgbClr val="000000"/>
              </a:buClr>
              <a:buSzPts val="1100"/>
            </a:pPr>
            <a:r>
              <a:rPr lang="en-IN" sz="2400" b="1"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2)</a:t>
            </a:r>
            <a:r>
              <a:rPr lang="en-IN"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IN" sz="28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Medication Recommendations</a:t>
            </a:r>
            <a:r>
              <a:rPr lang="en-IN" sz="28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IN"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Receive personalized medication recommendations directly from your doctor. Whether it's for a chronic condition or a recent diagnosis, our platform ensures that you have easy access to the prescribed medicines and dosage information.</a:t>
            </a:r>
          </a:p>
        </p:txBody>
      </p:sp>
      <p:pic>
        <p:nvPicPr>
          <p:cNvPr id="4" name="Picture 3">
            <a:extLst>
              <a:ext uri="{FF2B5EF4-FFF2-40B4-BE49-F238E27FC236}">
                <a16:creationId xmlns:a16="http://schemas.microsoft.com/office/drawing/2014/main" id="{D2B5CC9F-8208-4436-EB22-ED48B945B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6750" y="2559050"/>
            <a:ext cx="6948615" cy="2741118"/>
          </a:xfrm>
          <a:prstGeom prst="rect">
            <a:avLst/>
          </a:prstGeom>
        </p:spPr>
      </p:pic>
    </p:spTree>
    <p:extLst>
      <p:ext uri="{BB962C8B-B14F-4D97-AF65-F5344CB8AC3E}">
        <p14:creationId xmlns:p14="http://schemas.microsoft.com/office/powerpoint/2010/main" val="1646517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12310" y="-33957"/>
            <a:ext cx="26513010" cy="10328140"/>
            <a:chOff x="-4545758" y="29460"/>
            <a:chExt cx="26513010" cy="10328140"/>
          </a:xfrm>
        </p:grpSpPr>
        <p:pic>
          <p:nvPicPr>
            <p:cNvPr id="3" name="object 3"/>
            <p:cNvPicPr/>
            <p:nvPr/>
          </p:nvPicPr>
          <p:blipFill>
            <a:blip r:embed="rId2">
              <a:extLst>
                <a:ext uri="{28A0092B-C50C-407E-A947-70E740481C1C}">
                  <a14:useLocalDpi xmlns:a14="http://schemas.microsoft.com/office/drawing/2010/main" val="0"/>
                </a:ext>
              </a:extLst>
            </a:blip>
            <a:srcRect/>
            <a:stretch/>
          </p:blipFill>
          <p:spPr>
            <a:xfrm>
              <a:off x="-4545758" y="76392"/>
              <a:ext cx="16605424" cy="10281208"/>
            </a:xfrm>
            <a:prstGeom prst="rect">
              <a:avLst/>
            </a:prstGeom>
          </p:spPr>
        </p:pic>
        <p:sp>
          <p:nvSpPr>
            <p:cNvPr id="6" name="object 6"/>
            <p:cNvSpPr/>
            <p:nvPr/>
          </p:nvSpPr>
          <p:spPr>
            <a:xfrm>
              <a:off x="10835702" y="29460"/>
              <a:ext cx="11131550" cy="10277475"/>
            </a:xfrm>
            <a:custGeom>
              <a:avLst/>
              <a:gdLst/>
              <a:ahLst/>
              <a:cxnLst/>
              <a:rect l="l" t="t" r="r" b="b"/>
              <a:pathLst>
                <a:path w="7077075" h="10277475">
                  <a:moveTo>
                    <a:pt x="7077075" y="0"/>
                  </a:moveTo>
                  <a:lnTo>
                    <a:pt x="0" y="0"/>
                  </a:lnTo>
                  <a:lnTo>
                    <a:pt x="0" y="10277475"/>
                  </a:lnTo>
                  <a:lnTo>
                    <a:pt x="7077075" y="10277475"/>
                  </a:lnTo>
                  <a:lnTo>
                    <a:pt x="7077075" y="0"/>
                  </a:lnTo>
                  <a:close/>
                </a:path>
              </a:pathLst>
            </a:custGeom>
            <a:solidFill>
              <a:srgbClr val="282938"/>
            </a:solidFill>
          </p:spPr>
          <p:txBody>
            <a:bodyPr wrap="square" lIns="0" tIns="0" rIns="0" bIns="0" rtlCol="0"/>
            <a:lstStyle/>
            <a:p>
              <a:endParaRPr/>
            </a:p>
          </p:txBody>
        </p:sp>
      </p:grpSp>
      <p:sp>
        <p:nvSpPr>
          <p:cNvPr id="7" name="object 7"/>
          <p:cNvSpPr txBox="1">
            <a:spLocks noGrp="1"/>
          </p:cNvSpPr>
          <p:nvPr>
            <p:ph type="title"/>
          </p:nvPr>
        </p:nvSpPr>
        <p:spPr>
          <a:xfrm>
            <a:off x="7778750" y="349250"/>
            <a:ext cx="10058400" cy="8473819"/>
          </a:xfrm>
          <a:prstGeom prst="rect">
            <a:avLst/>
          </a:prstGeom>
        </p:spPr>
        <p:txBody>
          <a:bodyPr vert="horz" wrap="square" lIns="0" tIns="15875" rIns="0" bIns="0" rtlCol="0">
            <a:spAutoFit/>
          </a:bodyPr>
          <a:lstStyle/>
          <a:p>
            <a:pPr marL="342900" marR="53975" indent="-342900" algn="l" fontAlgn="base">
              <a:lnSpc>
                <a:spcPct val="108000"/>
              </a:lnSpc>
              <a:spcAft>
                <a:spcPts val="1370"/>
              </a:spcAft>
            </a:pPr>
            <a:r>
              <a:rPr lang="en-IN" sz="20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br>
              <a:rPr lang="en-IN" sz="20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r>
              <a:rPr lang="en-IN" sz="2400" b="1"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3) </a:t>
            </a:r>
            <a:r>
              <a:rPr lang="en-US" sz="28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Emergency Booking: </a:t>
            </a:r>
            <a: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In case of emergencies, our website offers a quick and efficient way to book an ambulance. With just a few clicks, you can request immediate medical assistance, ensuring timely help when it matters the most</a:t>
            </a:r>
            <a:r>
              <a:rPr lang="en-US"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t>
            </a:r>
            <a:br>
              <a:rPr lang="en-US"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US"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US"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r>
              <a:rPr lang="en-US" sz="2400" b="1"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4) </a:t>
            </a:r>
            <a:r>
              <a:rPr lang="en-US" sz="28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Appointment Scheduling:</a:t>
            </a:r>
            <a:r>
              <a:rPr lang="en-US" sz="28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Book appointments with your preferred doctor at a time that suits you. Receive reminders and notifications to ensure you never miss a scheduled appointment.</a:t>
            </a:r>
            <a:b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r>
              <a:rPr lang="en-US" sz="2400" b="1"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5)</a:t>
            </a:r>
            <a:r>
              <a:rPr lang="en-US" sz="2400" kern="100" dirty="0">
                <a:solidFill>
                  <a:schemeClr val="bg1">
                    <a:lumMod val="95000"/>
                  </a:schemeClr>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28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User-Friendly Interface:</a:t>
            </a:r>
            <a:r>
              <a:rPr lang="en-US" sz="28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Our website is designed to be intuitive and user-friendly, making it easy for you to navigate through different sections such as doctor profiles, medication details, and emergency services. Whether you're accessing it from a computer or a mobile device, the interface remains seamless and responsive.</a:t>
            </a:r>
            <a:br>
              <a:rPr lang="en-US"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US" sz="2400" b="1"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IN" sz="24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br>
              <a:rPr lang="en-IN" sz="2000" u="none" strike="noStrike" kern="100" dirty="0">
                <a:solidFill>
                  <a:schemeClr val="bg1">
                    <a:lumMod val="95000"/>
                  </a:schemeClr>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endParaRPr sz="2000" dirty="0">
              <a:solidFill>
                <a:schemeClr val="bg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1" y="0"/>
            <a:ext cx="5647690" cy="5734685"/>
            <a:chOff x="12640781" y="0"/>
            <a:chExt cx="5647690" cy="5734685"/>
          </a:xfrm>
        </p:grpSpPr>
        <p:sp>
          <p:nvSpPr>
            <p:cNvPr id="3" name="object 3"/>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grpSp>
        <p:nvGrpSpPr>
          <p:cNvPr id="6" name="object 6"/>
          <p:cNvGrpSpPr/>
          <p:nvPr/>
        </p:nvGrpSpPr>
        <p:grpSpPr>
          <a:xfrm>
            <a:off x="11605463" y="815686"/>
            <a:ext cx="6682740" cy="8823325"/>
            <a:chOff x="11605463" y="815686"/>
            <a:chExt cx="6682740" cy="8823325"/>
          </a:xfrm>
        </p:grpSpPr>
        <p:sp>
          <p:nvSpPr>
            <p:cNvPr id="7" name="object 7"/>
            <p:cNvSpPr/>
            <p:nvPr/>
          </p:nvSpPr>
          <p:spPr>
            <a:xfrm>
              <a:off x="15857473" y="815686"/>
              <a:ext cx="2430780" cy="2623185"/>
            </a:xfrm>
            <a:custGeom>
              <a:avLst/>
              <a:gdLst/>
              <a:ahLst/>
              <a:cxnLst/>
              <a:rect l="l" t="t" r="r" b="b"/>
              <a:pathLst>
                <a:path w="2430780" h="2623185">
                  <a:moveTo>
                    <a:pt x="2430500" y="0"/>
                  </a:moveTo>
                  <a:lnTo>
                    <a:pt x="0" y="2430434"/>
                  </a:lnTo>
                  <a:lnTo>
                    <a:pt x="194817" y="2622661"/>
                  </a:lnTo>
                  <a:lnTo>
                    <a:pt x="2430500" y="386907"/>
                  </a:lnTo>
                  <a:lnTo>
                    <a:pt x="2430500" y="0"/>
                  </a:lnTo>
                  <a:close/>
                </a:path>
              </a:pathLst>
            </a:custGeom>
            <a:solidFill>
              <a:srgbClr val="70B1DA"/>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63" y="3266262"/>
              <a:ext cx="6372148" cy="6372123"/>
            </a:xfrm>
            <a:prstGeom prst="rect">
              <a:avLst/>
            </a:prstGeom>
          </p:spPr>
        </p:pic>
      </p:grpSp>
      <p:sp>
        <p:nvSpPr>
          <p:cNvPr id="9" name="object 9"/>
          <p:cNvSpPr txBox="1">
            <a:spLocks noGrp="1"/>
          </p:cNvSpPr>
          <p:nvPr>
            <p:ph type="title"/>
          </p:nvPr>
        </p:nvSpPr>
        <p:spPr>
          <a:xfrm>
            <a:off x="4490885" y="1014438"/>
            <a:ext cx="5871845" cy="1261745"/>
          </a:xfrm>
          <a:prstGeom prst="rect">
            <a:avLst/>
          </a:prstGeom>
        </p:spPr>
        <p:txBody>
          <a:bodyPr vert="horz" wrap="square" lIns="0" tIns="15875" rIns="0" bIns="0" rtlCol="0">
            <a:spAutoFit/>
          </a:bodyPr>
          <a:lstStyle/>
          <a:p>
            <a:pPr marR="5080" algn="r">
              <a:lnSpc>
                <a:spcPts val="4850"/>
              </a:lnSpc>
              <a:spcBef>
                <a:spcPts val="125"/>
              </a:spcBef>
            </a:pPr>
            <a:r>
              <a:rPr sz="4400" spc="175" dirty="0"/>
              <a:t>Understanding </a:t>
            </a:r>
            <a:r>
              <a:rPr sz="4400" spc="125" dirty="0"/>
              <a:t>Patient</a:t>
            </a:r>
            <a:endParaRPr sz="4400" dirty="0"/>
          </a:p>
          <a:p>
            <a:pPr marR="5080" algn="r">
              <a:lnSpc>
                <a:spcPts val="4850"/>
              </a:lnSpc>
            </a:pPr>
            <a:r>
              <a:rPr sz="4400" spc="210" dirty="0"/>
              <a:t>Needs</a:t>
            </a:r>
            <a:endParaRPr sz="4400" dirty="0"/>
          </a:p>
        </p:txBody>
      </p:sp>
      <p:pic>
        <p:nvPicPr>
          <p:cNvPr id="10" name="object 10"/>
          <p:cNvPicPr/>
          <p:nvPr/>
        </p:nvPicPr>
        <p:blipFill>
          <a:blip r:embed="rId3" cstate="print"/>
          <a:stretch>
            <a:fillRect/>
          </a:stretch>
        </p:blipFill>
        <p:spPr>
          <a:xfrm>
            <a:off x="9108351" y="3369055"/>
            <a:ext cx="1234719" cy="387146"/>
          </a:xfrm>
          <a:prstGeom prst="rect">
            <a:avLst/>
          </a:prstGeom>
        </p:spPr>
      </p:pic>
      <p:pic>
        <p:nvPicPr>
          <p:cNvPr id="11" name="object 11"/>
          <p:cNvPicPr/>
          <p:nvPr/>
        </p:nvPicPr>
        <p:blipFill>
          <a:blip r:embed="rId4" cstate="print"/>
          <a:stretch>
            <a:fillRect/>
          </a:stretch>
        </p:blipFill>
        <p:spPr>
          <a:xfrm>
            <a:off x="4506290" y="3816946"/>
            <a:ext cx="1042352" cy="309016"/>
          </a:xfrm>
          <a:prstGeom prst="rect">
            <a:avLst/>
          </a:prstGeom>
        </p:spPr>
      </p:pic>
      <p:pic>
        <p:nvPicPr>
          <p:cNvPr id="12" name="object 12"/>
          <p:cNvPicPr/>
          <p:nvPr/>
        </p:nvPicPr>
        <p:blipFill>
          <a:blip r:embed="rId5" cstate="print"/>
          <a:stretch>
            <a:fillRect/>
          </a:stretch>
        </p:blipFill>
        <p:spPr>
          <a:xfrm>
            <a:off x="5968339" y="5655055"/>
            <a:ext cx="1596745" cy="387515"/>
          </a:xfrm>
          <a:prstGeom prst="rect">
            <a:avLst/>
          </a:prstGeom>
        </p:spPr>
      </p:pic>
      <p:sp>
        <p:nvSpPr>
          <p:cNvPr id="13" name="object 13"/>
          <p:cNvSpPr txBox="1"/>
          <p:nvPr/>
        </p:nvSpPr>
        <p:spPr>
          <a:xfrm>
            <a:off x="4231101" y="2814142"/>
            <a:ext cx="6122035" cy="3706143"/>
          </a:xfrm>
          <a:prstGeom prst="rect">
            <a:avLst/>
          </a:prstGeom>
        </p:spPr>
        <p:txBody>
          <a:bodyPr vert="horz" wrap="square" lIns="0" tIns="12700" rIns="0" bIns="0" rtlCol="0">
            <a:spAutoFit/>
          </a:bodyPr>
          <a:lstStyle/>
          <a:p>
            <a:pPr marL="880110" marR="5080" indent="-749300" algn="just">
              <a:lnSpc>
                <a:spcPct val="100000"/>
              </a:lnSpc>
              <a:spcBef>
                <a:spcPts val="100"/>
              </a:spcBef>
            </a:pPr>
            <a:r>
              <a:rPr sz="3000" spc="50" dirty="0">
                <a:solidFill>
                  <a:srgbClr val="FFFFFF"/>
                </a:solidFill>
                <a:latin typeface="Trebuchet MS"/>
                <a:cs typeface="Trebuchet MS"/>
              </a:rPr>
              <a:t>To</a:t>
            </a:r>
            <a:r>
              <a:rPr sz="3000" spc="-135" dirty="0">
                <a:solidFill>
                  <a:srgbClr val="FFFFFF"/>
                </a:solidFill>
                <a:latin typeface="Trebuchet MS"/>
                <a:cs typeface="Trebuchet MS"/>
              </a:rPr>
              <a:t> </a:t>
            </a:r>
            <a:r>
              <a:rPr sz="3000" dirty="0">
                <a:solidFill>
                  <a:srgbClr val="FFFFFF"/>
                </a:solidFill>
                <a:latin typeface="Trebuchet MS"/>
                <a:cs typeface="Trebuchet MS"/>
              </a:rPr>
              <a:t>create</a:t>
            </a:r>
            <a:r>
              <a:rPr sz="3000" spc="-130" dirty="0">
                <a:solidFill>
                  <a:srgbClr val="FFFFFF"/>
                </a:solidFill>
                <a:latin typeface="Trebuchet MS"/>
                <a:cs typeface="Trebuchet MS"/>
              </a:rPr>
              <a:t> </a:t>
            </a:r>
            <a:r>
              <a:rPr sz="3000" spc="140" dirty="0">
                <a:solidFill>
                  <a:srgbClr val="FFFFFF"/>
                </a:solidFill>
                <a:latin typeface="Trebuchet MS"/>
                <a:cs typeface="Trebuchet MS"/>
              </a:rPr>
              <a:t>an</a:t>
            </a:r>
            <a:r>
              <a:rPr sz="3000" spc="-135" dirty="0">
                <a:solidFill>
                  <a:srgbClr val="FFFFFF"/>
                </a:solidFill>
                <a:latin typeface="Trebuchet MS"/>
                <a:cs typeface="Trebuchet MS"/>
              </a:rPr>
              <a:t> </a:t>
            </a:r>
            <a:r>
              <a:rPr sz="3000" spc="-35" dirty="0">
                <a:solidFill>
                  <a:srgbClr val="FFFFFF"/>
                </a:solidFill>
                <a:latin typeface="Trebuchet MS"/>
                <a:cs typeface="Trebuchet MS"/>
              </a:rPr>
              <a:t>effective</a:t>
            </a:r>
            <a:r>
              <a:rPr sz="3000" spc="-130" dirty="0">
                <a:solidFill>
                  <a:srgbClr val="FFFFFF"/>
                </a:solidFill>
                <a:latin typeface="Trebuchet MS"/>
                <a:cs typeface="Trebuchet MS"/>
              </a:rPr>
              <a:t> </a:t>
            </a:r>
            <a:r>
              <a:rPr sz="3000" dirty="0">
                <a:solidFill>
                  <a:srgbClr val="FFFFFF"/>
                </a:solidFill>
                <a:latin typeface="Trebuchet MS"/>
                <a:cs typeface="Trebuchet MS"/>
              </a:rPr>
              <a:t>website,</a:t>
            </a:r>
            <a:r>
              <a:rPr sz="3000" spc="-135" dirty="0">
                <a:solidFill>
                  <a:srgbClr val="FFFFFF"/>
                </a:solidFill>
                <a:latin typeface="Trebuchet MS"/>
                <a:cs typeface="Trebuchet MS"/>
              </a:rPr>
              <a:t> </a:t>
            </a:r>
            <a:r>
              <a:rPr sz="3000" spc="30" dirty="0">
                <a:solidFill>
                  <a:srgbClr val="FFFFFF"/>
                </a:solidFill>
                <a:latin typeface="Trebuchet MS"/>
                <a:cs typeface="Trebuchet MS"/>
              </a:rPr>
              <a:t>we </a:t>
            </a:r>
            <a:r>
              <a:rPr sz="3000" spc="140" dirty="0">
                <a:solidFill>
                  <a:srgbClr val="FFFFFF"/>
                </a:solidFill>
                <a:latin typeface="Trebuchet MS"/>
                <a:cs typeface="Trebuchet MS"/>
              </a:rPr>
              <a:t>must</a:t>
            </a:r>
            <a:r>
              <a:rPr sz="3000" spc="-165" dirty="0">
                <a:solidFill>
                  <a:srgbClr val="FFFFFF"/>
                </a:solidFill>
                <a:latin typeface="Trebuchet MS"/>
                <a:cs typeface="Trebuchet MS"/>
              </a:rPr>
              <a:t> </a:t>
            </a:r>
            <a:r>
              <a:rPr sz="3000" dirty="0">
                <a:solidFill>
                  <a:srgbClr val="FFFFFF"/>
                </a:solidFill>
                <a:latin typeface="Trebuchet MS"/>
                <a:cs typeface="Trebuchet MS"/>
              </a:rPr>
              <a:t>first</a:t>
            </a:r>
            <a:r>
              <a:rPr sz="3000" spc="-160" dirty="0">
                <a:solidFill>
                  <a:srgbClr val="FFFFFF"/>
                </a:solidFill>
                <a:latin typeface="Trebuchet MS"/>
                <a:cs typeface="Trebuchet MS"/>
              </a:rPr>
              <a:t> </a:t>
            </a:r>
            <a:r>
              <a:rPr sz="3000" spc="110" dirty="0">
                <a:solidFill>
                  <a:srgbClr val="FFFFFF"/>
                </a:solidFill>
                <a:latin typeface="Trebuchet MS"/>
                <a:cs typeface="Trebuchet MS"/>
              </a:rPr>
              <a:t>understand</a:t>
            </a:r>
            <a:endParaRPr sz="3000" dirty="0">
              <a:latin typeface="Trebuchet MS"/>
              <a:cs typeface="Trebuchet MS"/>
            </a:endParaRPr>
          </a:p>
          <a:p>
            <a:pPr marL="12700" marR="5080" indent="1306195" algn="just">
              <a:lnSpc>
                <a:spcPct val="100000"/>
              </a:lnSpc>
            </a:pPr>
            <a:r>
              <a:rPr sz="3000" spc="-320" dirty="0">
                <a:solidFill>
                  <a:srgbClr val="FFFFFF"/>
                </a:solidFill>
                <a:latin typeface="Trebuchet MS"/>
                <a:cs typeface="Trebuchet MS"/>
              </a:rPr>
              <a:t>.</a:t>
            </a:r>
            <a:r>
              <a:rPr sz="3000" spc="-125" dirty="0">
                <a:solidFill>
                  <a:srgbClr val="FFFFFF"/>
                </a:solidFill>
                <a:latin typeface="Trebuchet MS"/>
                <a:cs typeface="Trebuchet MS"/>
              </a:rPr>
              <a:t> </a:t>
            </a:r>
            <a:r>
              <a:rPr sz="3000" spc="50" dirty="0">
                <a:solidFill>
                  <a:srgbClr val="FFFFFF"/>
                </a:solidFill>
                <a:latin typeface="Trebuchet MS"/>
                <a:cs typeface="Trebuchet MS"/>
              </a:rPr>
              <a:t>This</a:t>
            </a:r>
            <a:r>
              <a:rPr sz="3000" spc="-125" dirty="0">
                <a:solidFill>
                  <a:srgbClr val="FFFFFF"/>
                </a:solidFill>
                <a:latin typeface="Trebuchet MS"/>
                <a:cs typeface="Trebuchet MS"/>
              </a:rPr>
              <a:t> </a:t>
            </a:r>
            <a:r>
              <a:rPr sz="3000" spc="65" dirty="0">
                <a:solidFill>
                  <a:srgbClr val="FFFFFF"/>
                </a:solidFill>
                <a:latin typeface="Trebuchet MS"/>
                <a:cs typeface="Trebuchet MS"/>
              </a:rPr>
              <a:t>includes</a:t>
            </a:r>
            <a:r>
              <a:rPr sz="3000" spc="-125" dirty="0">
                <a:solidFill>
                  <a:srgbClr val="FFFFFF"/>
                </a:solidFill>
                <a:latin typeface="Trebuchet MS"/>
                <a:cs typeface="Trebuchet MS"/>
              </a:rPr>
              <a:t> </a:t>
            </a:r>
            <a:r>
              <a:rPr sz="3000" spc="-25" dirty="0">
                <a:solidFill>
                  <a:srgbClr val="FFFFFF"/>
                </a:solidFill>
                <a:latin typeface="Trebuchet MS"/>
                <a:cs typeface="Trebuchet MS"/>
              </a:rPr>
              <a:t>accessibility,</a:t>
            </a:r>
            <a:r>
              <a:rPr sz="3000" spc="-20" dirty="0">
                <a:solidFill>
                  <a:srgbClr val="FFFFFF"/>
                </a:solidFill>
                <a:latin typeface="Trebuchet MS"/>
                <a:cs typeface="Trebuchet MS"/>
              </a:rPr>
              <a:t> </a:t>
            </a:r>
            <a:r>
              <a:rPr sz="3000" spc="65" dirty="0">
                <a:solidFill>
                  <a:srgbClr val="FFFFFF"/>
                </a:solidFill>
                <a:latin typeface="Trebuchet MS"/>
                <a:cs typeface="Trebuchet MS"/>
              </a:rPr>
              <a:t>information</a:t>
            </a:r>
            <a:r>
              <a:rPr sz="3000" spc="-125" dirty="0">
                <a:solidFill>
                  <a:srgbClr val="FFFFFF"/>
                </a:solidFill>
                <a:latin typeface="Trebuchet MS"/>
                <a:cs typeface="Trebuchet MS"/>
              </a:rPr>
              <a:t> </a:t>
            </a:r>
            <a:r>
              <a:rPr sz="3000" spc="-50" dirty="0">
                <a:solidFill>
                  <a:srgbClr val="FFFFFF"/>
                </a:solidFill>
                <a:latin typeface="Trebuchet MS"/>
                <a:cs typeface="Trebuchet MS"/>
              </a:rPr>
              <a:t>availability,</a:t>
            </a:r>
            <a:r>
              <a:rPr sz="3000" spc="-125" dirty="0">
                <a:solidFill>
                  <a:srgbClr val="FFFFFF"/>
                </a:solidFill>
                <a:latin typeface="Trebuchet MS"/>
                <a:cs typeface="Trebuchet MS"/>
              </a:rPr>
              <a:t> </a:t>
            </a:r>
            <a:r>
              <a:rPr sz="3000" spc="145" dirty="0">
                <a:solidFill>
                  <a:srgbClr val="FFFFFF"/>
                </a:solidFill>
                <a:latin typeface="Trebuchet MS"/>
                <a:cs typeface="Trebuchet MS"/>
              </a:rPr>
              <a:t>and</a:t>
            </a:r>
            <a:r>
              <a:rPr sz="3000" spc="-125" dirty="0">
                <a:solidFill>
                  <a:srgbClr val="FFFFFF"/>
                </a:solidFill>
                <a:latin typeface="Trebuchet MS"/>
                <a:cs typeface="Trebuchet MS"/>
              </a:rPr>
              <a:t> </a:t>
            </a:r>
            <a:r>
              <a:rPr sz="3000" spc="65" dirty="0">
                <a:solidFill>
                  <a:srgbClr val="FFFFFF"/>
                </a:solidFill>
                <a:latin typeface="Trebuchet MS"/>
                <a:cs typeface="Trebuchet MS"/>
              </a:rPr>
              <a:t>user-</a:t>
            </a:r>
            <a:r>
              <a:rPr sz="3000" spc="45" dirty="0">
                <a:solidFill>
                  <a:srgbClr val="FFFFFF"/>
                </a:solidFill>
                <a:latin typeface="Trebuchet MS"/>
                <a:cs typeface="Trebuchet MS"/>
              </a:rPr>
              <a:t> </a:t>
            </a:r>
            <a:r>
              <a:rPr sz="3000" spc="10" dirty="0">
                <a:solidFill>
                  <a:srgbClr val="FFFFFF"/>
                </a:solidFill>
                <a:latin typeface="Trebuchet MS"/>
                <a:cs typeface="Trebuchet MS"/>
              </a:rPr>
              <a:t>friendly</a:t>
            </a:r>
            <a:r>
              <a:rPr sz="3000" spc="-125" dirty="0">
                <a:solidFill>
                  <a:srgbClr val="FFFFFF"/>
                </a:solidFill>
                <a:latin typeface="Trebuchet MS"/>
                <a:cs typeface="Trebuchet MS"/>
              </a:rPr>
              <a:t> </a:t>
            </a:r>
            <a:r>
              <a:rPr sz="3000" spc="25" dirty="0">
                <a:solidFill>
                  <a:srgbClr val="FFFFFF"/>
                </a:solidFill>
                <a:latin typeface="Trebuchet MS"/>
                <a:cs typeface="Trebuchet MS"/>
              </a:rPr>
              <a:t>navigation.</a:t>
            </a:r>
            <a:r>
              <a:rPr sz="3000" spc="-125" dirty="0">
                <a:solidFill>
                  <a:srgbClr val="FFFFFF"/>
                </a:solidFill>
                <a:latin typeface="Trebuchet MS"/>
                <a:cs typeface="Trebuchet MS"/>
              </a:rPr>
              <a:t> </a:t>
            </a:r>
            <a:r>
              <a:rPr sz="3000" spc="125" dirty="0">
                <a:solidFill>
                  <a:srgbClr val="FFFFFF"/>
                </a:solidFill>
                <a:latin typeface="Trebuchet MS"/>
                <a:cs typeface="Trebuchet MS"/>
              </a:rPr>
              <a:t>By</a:t>
            </a:r>
            <a:r>
              <a:rPr sz="3000" spc="-125" dirty="0">
                <a:solidFill>
                  <a:srgbClr val="FFFFFF"/>
                </a:solidFill>
                <a:latin typeface="Trebuchet MS"/>
                <a:cs typeface="Trebuchet MS"/>
              </a:rPr>
              <a:t> </a:t>
            </a:r>
            <a:r>
              <a:rPr sz="3000" spc="110" dirty="0">
                <a:solidFill>
                  <a:srgbClr val="FFFFFF"/>
                </a:solidFill>
                <a:latin typeface="Trebuchet MS"/>
                <a:cs typeface="Trebuchet MS"/>
              </a:rPr>
              <a:t>addressing</a:t>
            </a:r>
            <a:r>
              <a:rPr sz="3000" spc="70" dirty="0">
                <a:solidFill>
                  <a:srgbClr val="FFFFFF"/>
                </a:solidFill>
                <a:latin typeface="Trebuchet MS"/>
                <a:cs typeface="Trebuchet MS"/>
              </a:rPr>
              <a:t> these</a:t>
            </a:r>
            <a:r>
              <a:rPr sz="3000" spc="-125" dirty="0">
                <a:solidFill>
                  <a:srgbClr val="FFFFFF"/>
                </a:solidFill>
                <a:latin typeface="Trebuchet MS"/>
                <a:cs typeface="Trebuchet MS"/>
              </a:rPr>
              <a:t> </a:t>
            </a:r>
            <a:r>
              <a:rPr sz="3000" spc="40" dirty="0">
                <a:solidFill>
                  <a:srgbClr val="FFFFFF"/>
                </a:solidFill>
                <a:latin typeface="Trebuchet MS"/>
                <a:cs typeface="Trebuchet MS"/>
              </a:rPr>
              <a:t>needs,</a:t>
            </a:r>
            <a:r>
              <a:rPr sz="3000" spc="-125" dirty="0">
                <a:solidFill>
                  <a:srgbClr val="FFFFFF"/>
                </a:solidFill>
                <a:latin typeface="Trebuchet MS"/>
                <a:cs typeface="Trebuchet MS"/>
              </a:rPr>
              <a:t> </a:t>
            </a:r>
            <a:r>
              <a:rPr sz="3000" spc="55" dirty="0">
                <a:solidFill>
                  <a:srgbClr val="FFFFFF"/>
                </a:solidFill>
                <a:latin typeface="Trebuchet MS"/>
                <a:cs typeface="Trebuchet MS"/>
              </a:rPr>
              <a:t>we</a:t>
            </a:r>
            <a:r>
              <a:rPr sz="3000" spc="-125" dirty="0">
                <a:solidFill>
                  <a:srgbClr val="FFFFFF"/>
                </a:solidFill>
                <a:latin typeface="Trebuchet MS"/>
                <a:cs typeface="Trebuchet MS"/>
              </a:rPr>
              <a:t> </a:t>
            </a:r>
            <a:r>
              <a:rPr sz="3000" spc="75" dirty="0">
                <a:solidFill>
                  <a:srgbClr val="FFFFFF"/>
                </a:solidFill>
                <a:latin typeface="Trebuchet MS"/>
                <a:cs typeface="Trebuchet MS"/>
              </a:rPr>
              <a:t>can</a:t>
            </a:r>
            <a:r>
              <a:rPr sz="3000" spc="-125" dirty="0">
                <a:solidFill>
                  <a:srgbClr val="FFFFFF"/>
                </a:solidFill>
                <a:latin typeface="Trebuchet MS"/>
                <a:cs typeface="Trebuchet MS"/>
              </a:rPr>
              <a:t> </a:t>
            </a:r>
            <a:r>
              <a:rPr sz="3000" spc="35" dirty="0">
                <a:solidFill>
                  <a:srgbClr val="FFFFFF"/>
                </a:solidFill>
                <a:latin typeface="Trebuchet MS"/>
                <a:cs typeface="Trebuchet MS"/>
              </a:rPr>
              <a:t>foster</a:t>
            </a:r>
            <a:r>
              <a:rPr sz="3000" spc="-125" dirty="0">
                <a:solidFill>
                  <a:srgbClr val="FFFFFF"/>
                </a:solidFill>
                <a:latin typeface="Trebuchet MS"/>
                <a:cs typeface="Trebuchet MS"/>
              </a:rPr>
              <a:t> </a:t>
            </a:r>
            <a:r>
              <a:rPr sz="3000" spc="75" dirty="0">
                <a:solidFill>
                  <a:srgbClr val="FFFFFF"/>
                </a:solidFill>
                <a:latin typeface="Trebuchet MS"/>
                <a:cs typeface="Trebuchet MS"/>
              </a:rPr>
              <a:t>a</a:t>
            </a:r>
            <a:r>
              <a:rPr sz="3000" spc="-125" dirty="0">
                <a:solidFill>
                  <a:srgbClr val="FFFFFF"/>
                </a:solidFill>
                <a:latin typeface="Trebuchet MS"/>
                <a:cs typeface="Trebuchet MS"/>
              </a:rPr>
              <a:t> </a:t>
            </a:r>
            <a:r>
              <a:rPr sz="3000" spc="135" dirty="0">
                <a:solidFill>
                  <a:srgbClr val="FFFFFF"/>
                </a:solidFill>
                <a:latin typeface="Trebuchet MS"/>
                <a:cs typeface="Trebuchet MS"/>
              </a:rPr>
              <a:t>mor</a:t>
            </a:r>
            <a:r>
              <a:rPr lang="en-IN" sz="3000" spc="135" dirty="0">
                <a:solidFill>
                  <a:srgbClr val="FFFFFF"/>
                </a:solidFill>
                <a:latin typeface="Trebuchet MS"/>
                <a:cs typeface="Trebuchet MS"/>
              </a:rPr>
              <a:t>e</a:t>
            </a:r>
            <a:endParaRPr lang="en-IN" sz="3000" dirty="0">
              <a:latin typeface="Trebuchet MS"/>
              <a:cs typeface="Trebuchet MS"/>
            </a:endParaRPr>
          </a:p>
          <a:p>
            <a:pPr marL="3715385" marR="6350" indent="-291465" algn="just">
              <a:lnSpc>
                <a:spcPct val="100000"/>
              </a:lnSpc>
            </a:pPr>
            <a:r>
              <a:rPr lang="en-IN" sz="3000" spc="145" dirty="0">
                <a:solidFill>
                  <a:srgbClr val="FFFFFF"/>
                </a:solidFill>
                <a:latin typeface="Trebuchet MS"/>
                <a:cs typeface="Trebuchet MS"/>
              </a:rPr>
              <a:t>and</a:t>
            </a:r>
            <a:r>
              <a:rPr lang="en-IN" sz="3000" spc="-125" dirty="0">
                <a:solidFill>
                  <a:srgbClr val="FFFFFF"/>
                </a:solidFill>
                <a:latin typeface="Trebuchet MS"/>
                <a:cs typeface="Trebuchet MS"/>
              </a:rPr>
              <a:t> </a:t>
            </a:r>
            <a:r>
              <a:rPr lang="en-IN" sz="3000" spc="70" dirty="0">
                <a:solidFill>
                  <a:srgbClr val="FFFFFF"/>
                </a:solidFill>
                <a:latin typeface="Trebuchet MS"/>
                <a:cs typeface="Trebuchet MS"/>
              </a:rPr>
              <a:t>supportive </a:t>
            </a:r>
            <a:r>
              <a:rPr lang="en-IN" sz="3000" spc="50" dirty="0">
                <a:solidFill>
                  <a:srgbClr val="FFFFFF"/>
                </a:solidFill>
                <a:latin typeface="Trebuchet MS"/>
                <a:cs typeface="Trebuchet MS"/>
              </a:rPr>
              <a:t>environment</a:t>
            </a:r>
            <a:endParaRPr lang="en-IN" sz="3000" dirty="0">
              <a:latin typeface="Trebuchet MS"/>
              <a:cs typeface="Trebuchet MS"/>
            </a:endParaRPr>
          </a:p>
        </p:txBody>
      </p:sp>
      <p:sp>
        <p:nvSpPr>
          <p:cNvPr id="14" name="object 14"/>
          <p:cNvSpPr/>
          <p:nvPr/>
        </p:nvSpPr>
        <p:spPr>
          <a:xfrm>
            <a:off x="6380505" y="2559761"/>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pSp>
        <p:nvGrpSpPr>
          <p:cNvPr id="15" name="object 15"/>
          <p:cNvGrpSpPr/>
          <p:nvPr/>
        </p:nvGrpSpPr>
        <p:grpSpPr>
          <a:xfrm>
            <a:off x="0" y="686052"/>
            <a:ext cx="3863975" cy="9601200"/>
            <a:chOff x="0" y="686052"/>
            <a:chExt cx="3863975" cy="9601200"/>
          </a:xfrm>
        </p:grpSpPr>
        <p:sp>
          <p:nvSpPr>
            <p:cNvPr id="16" name="object 16"/>
            <p:cNvSpPr/>
            <p:nvPr/>
          </p:nvSpPr>
          <p:spPr>
            <a:xfrm>
              <a:off x="0" y="686052"/>
              <a:ext cx="2930525" cy="5860415"/>
            </a:xfrm>
            <a:custGeom>
              <a:avLst/>
              <a:gdLst/>
              <a:ahLst/>
              <a:cxnLst/>
              <a:rect l="l" t="t" r="r" b="b"/>
              <a:pathLst>
                <a:path w="2930525" h="5860415">
                  <a:moveTo>
                    <a:pt x="0" y="0"/>
                  </a:moveTo>
                  <a:lnTo>
                    <a:pt x="0" y="5860294"/>
                  </a:lnTo>
                  <a:lnTo>
                    <a:pt x="2930143" y="2929016"/>
                  </a:lnTo>
                  <a:lnTo>
                    <a:pt x="0" y="0"/>
                  </a:lnTo>
                  <a:close/>
                </a:path>
              </a:pathLst>
            </a:custGeom>
            <a:solidFill>
              <a:srgbClr val="484C68"/>
            </a:solidFill>
          </p:spPr>
          <p:txBody>
            <a:bodyPr wrap="square" lIns="0" tIns="0" rIns="0" bIns="0" rtlCol="0"/>
            <a:lstStyle/>
            <a:p>
              <a:endParaRPr/>
            </a:p>
          </p:txBody>
        </p:sp>
        <p:sp>
          <p:nvSpPr>
            <p:cNvPr id="17" name="object 17"/>
            <p:cNvSpPr/>
            <p:nvPr/>
          </p:nvSpPr>
          <p:spPr>
            <a:xfrm>
              <a:off x="0" y="6216955"/>
              <a:ext cx="3863975" cy="4070350"/>
            </a:xfrm>
            <a:custGeom>
              <a:avLst/>
              <a:gdLst/>
              <a:ahLst/>
              <a:cxnLst/>
              <a:rect l="l" t="t" r="r" b="b"/>
              <a:pathLst>
                <a:path w="3863975" h="4070350">
                  <a:moveTo>
                    <a:pt x="639648" y="0"/>
                  </a:moveTo>
                  <a:lnTo>
                    <a:pt x="0" y="639648"/>
                  </a:lnTo>
                  <a:lnTo>
                    <a:pt x="0" y="4070043"/>
                  </a:lnTo>
                  <a:lnTo>
                    <a:pt x="3018030" y="4070043"/>
                  </a:lnTo>
                  <a:lnTo>
                    <a:pt x="3863860" y="3224213"/>
                  </a:lnTo>
                  <a:lnTo>
                    <a:pt x="639648" y="0"/>
                  </a:lnTo>
                  <a:close/>
                </a:path>
              </a:pathLst>
            </a:custGeom>
            <a:solidFill>
              <a:srgbClr val="70B1DA"/>
            </a:solidFill>
          </p:spPr>
          <p:txBody>
            <a:bodyPr wrap="square" lIns="0" tIns="0" rIns="0" bIns="0" rtlCol="0"/>
            <a:lstStyle/>
            <a:p>
              <a:endParaRPr/>
            </a:p>
          </p:txBody>
        </p:sp>
      </p:grpSp>
      <p:sp>
        <p:nvSpPr>
          <p:cNvPr id="19" name="TextBox 18">
            <a:extLst>
              <a:ext uri="{FF2B5EF4-FFF2-40B4-BE49-F238E27FC236}">
                <a16:creationId xmlns:a16="http://schemas.microsoft.com/office/drawing/2014/main" id="{B4DAA1D9-3D40-A442-E452-311E357C0069}"/>
              </a:ext>
            </a:extLst>
          </p:cNvPr>
          <p:cNvSpPr txBox="1"/>
          <p:nvPr/>
        </p:nvSpPr>
        <p:spPr>
          <a:xfrm>
            <a:off x="3740150" y="7880945"/>
            <a:ext cx="8610600" cy="1077218"/>
          </a:xfrm>
          <a:prstGeom prst="rect">
            <a:avLst/>
          </a:prstGeom>
          <a:noFill/>
        </p:spPr>
        <p:txBody>
          <a:bodyPr wrap="square">
            <a:spAutoFit/>
          </a:bodyPr>
          <a:lstStyle/>
          <a:p>
            <a:r>
              <a:rPr lang="en-IN" sz="3200" kern="100" dirty="0">
                <a:solidFill>
                  <a:schemeClr val="bg1">
                    <a:lumMod val="95000"/>
                  </a:schemeClr>
                </a:solidFill>
                <a:effectLst/>
                <a:latin typeface="Arial" panose="020B0604020202020204" pitchFamily="34" charset="0"/>
                <a:ea typeface="Arial" panose="020B0604020202020204" pitchFamily="34" charset="0"/>
              </a:rPr>
              <a:t>So let’s see </a:t>
            </a:r>
            <a:r>
              <a:rPr lang="en-IN" sz="3200" kern="100" dirty="0">
                <a:solidFill>
                  <a:schemeClr val="bg1">
                    <a:lumMod val="95000"/>
                  </a:schemeClr>
                </a:solidFill>
                <a:latin typeface="Arial" panose="020B0604020202020204" pitchFamily="34" charset="0"/>
                <a:ea typeface="Arial" panose="020B0604020202020204" pitchFamily="34" charset="0"/>
              </a:rPr>
              <a:t>how our website ha</a:t>
            </a:r>
            <a:r>
              <a:rPr lang="en-IN" sz="3200" kern="100" dirty="0">
                <a:solidFill>
                  <a:schemeClr val="bg1">
                    <a:lumMod val="95000"/>
                  </a:schemeClr>
                </a:solidFill>
                <a:effectLst/>
                <a:latin typeface="Arial" panose="020B0604020202020204" pitchFamily="34" charset="0"/>
                <a:ea typeface="Arial" panose="020B0604020202020204" pitchFamily="34" charset="0"/>
              </a:rPr>
              <a:t>ve got you covered</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5062452" y="6675004"/>
            <a:ext cx="3225800" cy="3612515"/>
          </a:xfrm>
          <a:custGeom>
            <a:avLst/>
            <a:gdLst/>
            <a:ahLst/>
            <a:cxnLst/>
            <a:rect l="l" t="t" r="r" b="b"/>
            <a:pathLst>
              <a:path w="3225800" h="3612515">
                <a:moveTo>
                  <a:pt x="3224286" y="0"/>
                </a:moveTo>
                <a:lnTo>
                  <a:pt x="0" y="3225457"/>
                </a:lnTo>
                <a:lnTo>
                  <a:pt x="386694" y="3611994"/>
                </a:lnTo>
                <a:lnTo>
                  <a:pt x="3225507" y="3611994"/>
                </a:lnTo>
                <a:lnTo>
                  <a:pt x="3225507" y="1221"/>
                </a:lnTo>
                <a:lnTo>
                  <a:pt x="3224286" y="0"/>
                </a:lnTo>
                <a:close/>
              </a:path>
            </a:pathLst>
          </a:custGeom>
          <a:solidFill>
            <a:srgbClr val="70B1DA"/>
          </a:solidFill>
        </p:spPr>
        <p:txBody>
          <a:bodyPr wrap="square" lIns="0" tIns="0" rIns="0" bIns="0" rtlCol="0"/>
          <a:lstStyle/>
          <a:p>
            <a:endParaRPr/>
          </a:p>
        </p:txBody>
      </p:sp>
      <p:sp>
        <p:nvSpPr>
          <p:cNvPr id="9" name="object 9"/>
          <p:cNvSpPr txBox="1">
            <a:spLocks noGrp="1"/>
          </p:cNvSpPr>
          <p:nvPr>
            <p:ph type="title"/>
          </p:nvPr>
        </p:nvSpPr>
        <p:spPr>
          <a:xfrm>
            <a:off x="5966377" y="251934"/>
            <a:ext cx="4991735" cy="653897"/>
          </a:xfrm>
          <a:prstGeom prst="rect">
            <a:avLst/>
          </a:prstGeom>
        </p:spPr>
        <p:txBody>
          <a:bodyPr vert="horz" wrap="square" lIns="0" tIns="124460" rIns="0" bIns="0" rtlCol="0">
            <a:spAutoFit/>
          </a:bodyPr>
          <a:lstStyle/>
          <a:p>
            <a:pPr marL="12700" marR="5080" indent="197485">
              <a:lnSpc>
                <a:spcPts val="4430"/>
              </a:lnSpc>
              <a:spcBef>
                <a:spcPts val="980"/>
              </a:spcBef>
            </a:pPr>
            <a:r>
              <a:rPr lang="en-IN" sz="3600" dirty="0"/>
              <a:t>PROBLEM STATEMENT</a:t>
            </a:r>
            <a:endParaRPr sz="3600" dirty="0"/>
          </a:p>
        </p:txBody>
      </p:sp>
      <p:sp>
        <p:nvSpPr>
          <p:cNvPr id="14" name="object 14"/>
          <p:cNvSpPr/>
          <p:nvPr/>
        </p:nvSpPr>
        <p:spPr>
          <a:xfrm>
            <a:off x="6121266" y="924714"/>
            <a:ext cx="4681956" cy="45719"/>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9" name="TextBox 18">
            <a:extLst>
              <a:ext uri="{FF2B5EF4-FFF2-40B4-BE49-F238E27FC236}">
                <a16:creationId xmlns:a16="http://schemas.microsoft.com/office/drawing/2014/main" id="{100178D1-1388-C05C-AAC3-AC1D3D9AF0CD}"/>
              </a:ext>
            </a:extLst>
          </p:cNvPr>
          <p:cNvSpPr txBox="1"/>
          <p:nvPr/>
        </p:nvSpPr>
        <p:spPr>
          <a:xfrm>
            <a:off x="366312" y="1192237"/>
            <a:ext cx="10591800" cy="1631216"/>
          </a:xfrm>
          <a:prstGeom prst="rect">
            <a:avLst/>
          </a:prstGeom>
          <a:noFill/>
        </p:spPr>
        <p:txBody>
          <a:bodyPr wrap="square">
            <a:spAutoFit/>
          </a:bodyPr>
          <a:lstStyle/>
          <a:p>
            <a:r>
              <a:rPr lang="en-US" sz="2800" i="0" dirty="0" err="1">
                <a:solidFill>
                  <a:schemeClr val="bg1"/>
                </a:solidFill>
                <a:effectLst/>
                <a:latin typeface="__Inter_36bd41"/>
              </a:rPr>
              <a:t>M</a:t>
            </a:r>
            <a:r>
              <a:rPr lang="en-US" sz="2400" b="0" i="0" dirty="0" err="1">
                <a:solidFill>
                  <a:schemeClr val="bg1"/>
                </a:solidFill>
                <a:effectLst/>
                <a:latin typeface="__Inter_36bd41"/>
              </a:rPr>
              <a:t>edinet</a:t>
            </a:r>
            <a:r>
              <a:rPr lang="en-US" sz="2400" b="0" i="0" dirty="0">
                <a:solidFill>
                  <a:schemeClr val="bg1"/>
                </a:solidFill>
                <a:effectLst/>
                <a:latin typeface="__Inter_36bd41"/>
              </a:rPr>
              <a:t>, our hospital management website, aims to provide seamless healthcare services to patients. To highlight the benefits of our website, let's discuss some common problems that patients faces when it comes to medical appointments and healthcare services :-</a:t>
            </a:r>
            <a:endParaRPr lang="en-IN" sz="2400" dirty="0">
              <a:solidFill>
                <a:schemeClr val="bg1"/>
              </a:solidFill>
            </a:endParaRPr>
          </a:p>
        </p:txBody>
      </p:sp>
      <p:sp>
        <p:nvSpPr>
          <p:cNvPr id="21" name="TextBox 20">
            <a:extLst>
              <a:ext uri="{FF2B5EF4-FFF2-40B4-BE49-F238E27FC236}">
                <a16:creationId xmlns:a16="http://schemas.microsoft.com/office/drawing/2014/main" id="{A6285456-D7A4-A50B-254C-D73A13A98CFD}"/>
              </a:ext>
            </a:extLst>
          </p:cNvPr>
          <p:cNvSpPr txBox="1"/>
          <p:nvPr/>
        </p:nvSpPr>
        <p:spPr>
          <a:xfrm>
            <a:off x="792105" y="3039882"/>
            <a:ext cx="9151374" cy="3046988"/>
          </a:xfrm>
          <a:prstGeom prst="rect">
            <a:avLst/>
          </a:prstGeom>
          <a:noFill/>
        </p:spPr>
        <p:txBody>
          <a:bodyPr wrap="square">
            <a:spAutoFit/>
          </a:bodyPr>
          <a:lstStyle/>
          <a:p>
            <a:pPr algn="l"/>
            <a:r>
              <a:rPr lang="en-US" sz="2400" b="1" i="0" dirty="0">
                <a:solidFill>
                  <a:schemeClr val="bg1">
                    <a:lumMod val="95000"/>
                  </a:schemeClr>
                </a:solidFill>
                <a:effectLst/>
                <a:latin typeface="__Inter_36bd41"/>
              </a:rPr>
              <a:t>1)</a:t>
            </a:r>
            <a:r>
              <a:rPr lang="en-US" sz="2400" b="1" dirty="0">
                <a:solidFill>
                  <a:schemeClr val="bg1">
                    <a:lumMod val="95000"/>
                  </a:schemeClr>
                </a:solidFill>
                <a:latin typeface="__Inter_36bd41"/>
              </a:rPr>
              <a:t> </a:t>
            </a:r>
            <a:r>
              <a:rPr lang="en-US" sz="2400" b="1" i="0" dirty="0">
                <a:solidFill>
                  <a:schemeClr val="bg1">
                    <a:lumMod val="95000"/>
                  </a:schemeClr>
                </a:solidFill>
                <a:effectLst/>
                <a:latin typeface="__Inter_36bd41"/>
              </a:rPr>
              <a:t>Lack of Transparency in Doctor Profiles and Ratings ~</a:t>
            </a:r>
            <a:endParaRPr lang="en-US" sz="2400" b="0" i="0" dirty="0">
              <a:solidFill>
                <a:schemeClr val="bg1">
                  <a:lumMod val="95000"/>
                </a:schemeClr>
              </a:solidFill>
              <a:effectLst/>
              <a:latin typeface="__Inter_36bd41"/>
            </a:endParaRPr>
          </a:p>
          <a:p>
            <a:pPr algn="l"/>
            <a:r>
              <a:rPr lang="en-US" sz="2400" b="0" i="0" dirty="0">
                <a:solidFill>
                  <a:schemeClr val="bg1">
                    <a:lumMod val="95000"/>
                  </a:schemeClr>
                </a:solidFill>
                <a:effectLst/>
                <a:latin typeface="__Inter_36bd41"/>
              </a:rPr>
              <a:t>Patients often face difficulty in finding trusted doctors with good            ratings, which can lead to poor healthcare outcomes. This lack of transparency can result in:</a:t>
            </a:r>
          </a:p>
          <a:p>
            <a:pPr algn="l">
              <a:buFont typeface="Arial" panose="020B0604020202020204" pitchFamily="34" charset="0"/>
              <a:buChar char="•"/>
            </a:pPr>
            <a:r>
              <a:rPr lang="en-US" sz="2400" b="0" i="0" dirty="0">
                <a:solidFill>
                  <a:schemeClr val="bg1">
                    <a:lumMod val="95000"/>
                  </a:schemeClr>
                </a:solidFill>
                <a:effectLst/>
                <a:latin typeface="__Inter_36bd41"/>
              </a:rPr>
              <a:t>Difficulty in making informed decisions about healthcare providers</a:t>
            </a:r>
          </a:p>
          <a:p>
            <a:pPr algn="l">
              <a:buFont typeface="Arial" panose="020B0604020202020204" pitchFamily="34" charset="0"/>
              <a:buChar char="•"/>
            </a:pPr>
            <a:r>
              <a:rPr lang="en-US" sz="2400" b="0" i="0" dirty="0">
                <a:solidFill>
                  <a:schemeClr val="bg1">
                    <a:lumMod val="95000"/>
                  </a:schemeClr>
                </a:solidFill>
                <a:effectLst/>
                <a:latin typeface="__Inter_36bd41"/>
              </a:rPr>
              <a:t>Decreased patient satisfaction and trust in the healthcare system</a:t>
            </a:r>
            <a:endParaRPr lang="en-US" sz="2400" dirty="0">
              <a:solidFill>
                <a:schemeClr val="bg1">
                  <a:lumMod val="95000"/>
                </a:schemeClr>
              </a:solidFill>
              <a:latin typeface="__Inter_36bd41"/>
            </a:endParaRPr>
          </a:p>
          <a:p>
            <a:pPr algn="l"/>
            <a:endParaRPr lang="en-US" sz="2400" b="0" i="0" dirty="0">
              <a:solidFill>
                <a:schemeClr val="bg1">
                  <a:lumMod val="95000"/>
                </a:schemeClr>
              </a:solidFill>
              <a:effectLst/>
              <a:latin typeface="__Inter_36bd41"/>
            </a:endParaRPr>
          </a:p>
          <a:p>
            <a:pPr algn="l"/>
            <a:r>
              <a:rPr lang="en-US" sz="2400" b="1" i="0" dirty="0">
                <a:solidFill>
                  <a:schemeClr val="bg1">
                    <a:lumMod val="95000"/>
                  </a:schemeClr>
                </a:solidFill>
                <a:effectLst/>
                <a:latin typeface="__Inter_36bd41"/>
              </a:rPr>
              <a:t>-&gt;Solution: Comprehensive Doctor Profiles and Ratings on </a:t>
            </a:r>
            <a:r>
              <a:rPr lang="en-US" sz="2400" b="1" i="0" dirty="0" err="1">
                <a:solidFill>
                  <a:schemeClr val="bg1">
                    <a:lumMod val="95000"/>
                  </a:schemeClr>
                </a:solidFill>
                <a:effectLst/>
                <a:latin typeface="__Inter_36bd41"/>
              </a:rPr>
              <a:t>Medinet</a:t>
            </a:r>
            <a:endParaRPr lang="en-US" sz="2400" b="0" i="0" dirty="0">
              <a:solidFill>
                <a:schemeClr val="bg1">
                  <a:lumMod val="95000"/>
                </a:schemeClr>
              </a:solidFill>
              <a:effectLst/>
              <a:latin typeface="__Inter_36bd41"/>
            </a:endParaRPr>
          </a:p>
        </p:txBody>
      </p:sp>
      <p:sp>
        <p:nvSpPr>
          <p:cNvPr id="23" name="TextBox 22">
            <a:extLst>
              <a:ext uri="{FF2B5EF4-FFF2-40B4-BE49-F238E27FC236}">
                <a16:creationId xmlns:a16="http://schemas.microsoft.com/office/drawing/2014/main" id="{5B21C2DC-30D0-0BE3-49B6-EFDDFB62D2FF}"/>
              </a:ext>
            </a:extLst>
          </p:cNvPr>
          <p:cNvSpPr txBox="1"/>
          <p:nvPr/>
        </p:nvSpPr>
        <p:spPr>
          <a:xfrm>
            <a:off x="768958" y="6697330"/>
            <a:ext cx="11353192" cy="2677656"/>
          </a:xfrm>
          <a:prstGeom prst="rect">
            <a:avLst/>
          </a:prstGeom>
          <a:noFill/>
        </p:spPr>
        <p:txBody>
          <a:bodyPr wrap="square">
            <a:spAutoFit/>
          </a:bodyPr>
          <a:lstStyle/>
          <a:p>
            <a:pPr algn="l"/>
            <a:r>
              <a:rPr lang="en-US" sz="2400" b="1" i="0" dirty="0">
                <a:solidFill>
                  <a:schemeClr val="bg1">
                    <a:lumMod val="95000"/>
                  </a:schemeClr>
                </a:solidFill>
                <a:effectLst/>
                <a:latin typeface="__Inter_36bd41"/>
              </a:rPr>
              <a:t>2</a:t>
            </a:r>
            <a:r>
              <a:rPr lang="en-US" sz="2400" b="1" dirty="0">
                <a:solidFill>
                  <a:schemeClr val="bg1">
                    <a:lumMod val="95000"/>
                  </a:schemeClr>
                </a:solidFill>
                <a:latin typeface="__Inter_36bd41"/>
              </a:rPr>
              <a:t>)</a:t>
            </a:r>
            <a:r>
              <a:rPr lang="en-US" sz="2400" b="1" i="0" dirty="0">
                <a:solidFill>
                  <a:schemeClr val="bg1">
                    <a:lumMod val="95000"/>
                  </a:schemeClr>
                </a:solidFill>
                <a:effectLst/>
                <a:latin typeface="__Inter_36bd41"/>
              </a:rPr>
              <a:t> Difficulty in Accessing Medication Advice and Delivery ~</a:t>
            </a:r>
            <a:endParaRPr lang="en-US" sz="2400" b="0" i="0" dirty="0">
              <a:solidFill>
                <a:schemeClr val="bg1">
                  <a:lumMod val="95000"/>
                </a:schemeClr>
              </a:solidFill>
              <a:effectLst/>
              <a:latin typeface="__Inter_36bd41"/>
            </a:endParaRPr>
          </a:p>
          <a:p>
            <a:pPr algn="l"/>
            <a:r>
              <a:rPr lang="en-US" sz="2400" b="0" i="0" dirty="0">
                <a:solidFill>
                  <a:schemeClr val="bg1">
                    <a:lumMod val="95000"/>
                  </a:schemeClr>
                </a:solidFill>
                <a:effectLst/>
                <a:latin typeface="__Inter_36bd41"/>
              </a:rPr>
              <a:t>Patients often face challenges in getting medication advice or delivering medicine at home, resulting in:</a:t>
            </a:r>
          </a:p>
          <a:p>
            <a:pPr algn="l">
              <a:buFont typeface="Arial" panose="020B0604020202020204" pitchFamily="34" charset="0"/>
              <a:buChar char="•"/>
            </a:pPr>
            <a:r>
              <a:rPr lang="en-US" sz="2400" b="0" i="0" dirty="0">
                <a:solidFill>
                  <a:schemeClr val="bg1">
                    <a:lumMod val="95000"/>
                  </a:schemeClr>
                </a:solidFill>
                <a:effectLst/>
                <a:latin typeface="__Inter_36bd41"/>
              </a:rPr>
              <a:t>Delayed treatment and poor health outcomes</a:t>
            </a:r>
          </a:p>
          <a:p>
            <a:pPr algn="l">
              <a:buFont typeface="Arial" panose="020B0604020202020204" pitchFamily="34" charset="0"/>
              <a:buChar char="•"/>
            </a:pPr>
            <a:r>
              <a:rPr lang="en-US" sz="2400" b="0" i="0" dirty="0">
                <a:solidFill>
                  <a:schemeClr val="bg1">
                    <a:lumMod val="95000"/>
                  </a:schemeClr>
                </a:solidFill>
                <a:effectLst/>
                <a:latin typeface="__Inter_36bd41"/>
              </a:rPr>
              <a:t>Increased costs due to unnecessary hospital visits or emergency room trips</a:t>
            </a:r>
          </a:p>
          <a:p>
            <a:pPr algn="l">
              <a:buFont typeface="Arial" panose="020B0604020202020204" pitchFamily="34" charset="0"/>
              <a:buChar char="•"/>
            </a:pPr>
            <a:endParaRPr lang="en-US" sz="2400" b="0" i="0" dirty="0">
              <a:solidFill>
                <a:schemeClr val="bg1">
                  <a:lumMod val="95000"/>
                </a:schemeClr>
              </a:solidFill>
              <a:effectLst/>
              <a:latin typeface="__Inter_36bd41"/>
            </a:endParaRPr>
          </a:p>
          <a:p>
            <a:pPr algn="l"/>
            <a:r>
              <a:rPr lang="en-US" sz="2400" b="1" i="0" dirty="0">
                <a:solidFill>
                  <a:schemeClr val="bg1">
                    <a:lumMod val="95000"/>
                  </a:schemeClr>
                </a:solidFill>
                <a:effectLst/>
                <a:latin typeface="__Inter_36bd41"/>
              </a:rPr>
              <a:t>-&gt;Solution: Online Medication Advice and Home Delivery through </a:t>
            </a:r>
            <a:r>
              <a:rPr lang="en-US" sz="2400" b="1" i="0" dirty="0" err="1">
                <a:solidFill>
                  <a:schemeClr val="bg1">
                    <a:lumMod val="95000"/>
                  </a:schemeClr>
                </a:solidFill>
                <a:effectLst/>
                <a:latin typeface="__Inter_36bd41"/>
              </a:rPr>
              <a:t>Medinet</a:t>
            </a:r>
            <a:endParaRPr lang="en-US" sz="2400" b="0" i="0" dirty="0">
              <a:solidFill>
                <a:schemeClr val="bg1">
                  <a:lumMod val="95000"/>
                </a:schemeClr>
              </a:solidFill>
              <a:effectLst/>
              <a:latin typeface="__Inter_36bd41"/>
            </a:endParaRPr>
          </a:p>
        </p:txBody>
      </p:sp>
      <p:pic>
        <p:nvPicPr>
          <p:cNvPr id="27" name="Picture 26">
            <a:extLst>
              <a:ext uri="{FF2B5EF4-FFF2-40B4-BE49-F238E27FC236}">
                <a16:creationId xmlns:a16="http://schemas.microsoft.com/office/drawing/2014/main" id="{AD7F2C5D-73D5-5241-EBF8-3C41A2437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0" y="1186671"/>
            <a:ext cx="6934201" cy="50596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6840D9-A47F-9556-175D-73279C1D49D9}"/>
              </a:ext>
            </a:extLst>
          </p:cNvPr>
          <p:cNvSpPr txBox="1"/>
          <p:nvPr/>
        </p:nvSpPr>
        <p:spPr>
          <a:xfrm>
            <a:off x="1234358" y="1720850"/>
            <a:ext cx="11739511" cy="2677656"/>
          </a:xfrm>
          <a:prstGeom prst="rect">
            <a:avLst/>
          </a:prstGeom>
          <a:noFill/>
        </p:spPr>
        <p:txBody>
          <a:bodyPr wrap="square">
            <a:spAutoFit/>
          </a:bodyPr>
          <a:lstStyle/>
          <a:p>
            <a:pPr algn="l"/>
            <a:r>
              <a:rPr lang="en-US" sz="2400" b="1" i="0" dirty="0">
                <a:solidFill>
                  <a:schemeClr val="bg1"/>
                </a:solidFill>
                <a:effectLst/>
                <a:latin typeface="__Inter_36bd41"/>
              </a:rPr>
              <a:t>3) Limited Access to Urgent Medical Assistance ~</a:t>
            </a:r>
            <a:endParaRPr lang="en-US" sz="2400" b="0" i="0" dirty="0">
              <a:solidFill>
                <a:schemeClr val="bg1"/>
              </a:solidFill>
              <a:effectLst/>
              <a:latin typeface="__Inter_36bd41"/>
            </a:endParaRPr>
          </a:p>
          <a:p>
            <a:pPr algn="l"/>
            <a:r>
              <a:rPr lang="en-US" sz="2400" b="0" i="0" dirty="0">
                <a:solidFill>
                  <a:schemeClr val="bg1"/>
                </a:solidFill>
                <a:effectLst/>
                <a:latin typeface="__Inter_36bd41"/>
              </a:rPr>
              <a:t>Patients often face challenges in accessing urgent medical assistance, resulting in:</a:t>
            </a:r>
          </a:p>
          <a:p>
            <a:pPr algn="l">
              <a:buFont typeface="Arial" panose="020B0604020202020204" pitchFamily="34" charset="0"/>
              <a:buChar char="•"/>
            </a:pPr>
            <a:r>
              <a:rPr lang="en-US" sz="2400" b="0" i="0" dirty="0">
                <a:solidFill>
                  <a:schemeClr val="bg1"/>
                </a:solidFill>
                <a:effectLst/>
                <a:latin typeface="__Inter_36bd41"/>
              </a:rPr>
              <a:t>Delayed treatment and poor health outcomes in emergency situations</a:t>
            </a:r>
          </a:p>
          <a:p>
            <a:pPr algn="l">
              <a:buFont typeface="Arial" panose="020B0604020202020204" pitchFamily="34" charset="0"/>
              <a:buChar char="•"/>
            </a:pPr>
            <a:r>
              <a:rPr lang="en-US" sz="2400" b="0" i="0" dirty="0">
                <a:solidFill>
                  <a:schemeClr val="bg1"/>
                </a:solidFill>
                <a:effectLst/>
                <a:latin typeface="__Inter_36bd41"/>
              </a:rPr>
              <a:t>Increased costs due to unnecessary hospital visits or emergency room trips</a:t>
            </a:r>
          </a:p>
          <a:p>
            <a:pPr algn="l">
              <a:buFont typeface="Arial" panose="020B0604020202020204" pitchFamily="34" charset="0"/>
              <a:buChar char="•"/>
            </a:pPr>
            <a:r>
              <a:rPr lang="en-US" sz="2400" b="0" i="0" dirty="0">
                <a:solidFill>
                  <a:schemeClr val="bg1"/>
                </a:solidFill>
                <a:effectLst/>
                <a:latin typeface="__Inter_36bd41"/>
              </a:rPr>
              <a:t>Decreased patient satisfaction and quality of life</a:t>
            </a:r>
          </a:p>
          <a:p>
            <a:pPr algn="l">
              <a:buFont typeface="Arial" panose="020B0604020202020204" pitchFamily="34" charset="0"/>
              <a:buChar char="•"/>
            </a:pPr>
            <a:endParaRPr lang="en-US" sz="2400" b="0" i="0" dirty="0">
              <a:solidFill>
                <a:schemeClr val="bg1"/>
              </a:solidFill>
              <a:effectLst/>
              <a:latin typeface="__Inter_36bd41"/>
            </a:endParaRPr>
          </a:p>
          <a:p>
            <a:pPr algn="l"/>
            <a:r>
              <a:rPr lang="en-US" sz="2400" b="1" i="0" dirty="0">
                <a:solidFill>
                  <a:schemeClr val="bg1"/>
                </a:solidFill>
                <a:effectLst/>
                <a:latin typeface="__Inter_36bd41"/>
              </a:rPr>
              <a:t>-&gt;Solution: Quick and Easy Access to Urgent Medical Assistance through </a:t>
            </a:r>
            <a:r>
              <a:rPr lang="en-US" sz="2400" b="1" i="0" dirty="0" err="1">
                <a:solidFill>
                  <a:schemeClr val="bg1"/>
                </a:solidFill>
                <a:effectLst/>
                <a:latin typeface="__Inter_36bd41"/>
              </a:rPr>
              <a:t>Medinet</a:t>
            </a:r>
            <a:endParaRPr lang="en-US" sz="2400" b="0" i="0" dirty="0">
              <a:solidFill>
                <a:schemeClr val="bg1"/>
              </a:solidFill>
              <a:effectLst/>
              <a:latin typeface="__Inter_36bd41"/>
            </a:endParaRPr>
          </a:p>
        </p:txBody>
      </p:sp>
      <p:sp>
        <p:nvSpPr>
          <p:cNvPr id="5" name="TextBox 4">
            <a:extLst>
              <a:ext uri="{FF2B5EF4-FFF2-40B4-BE49-F238E27FC236}">
                <a16:creationId xmlns:a16="http://schemas.microsoft.com/office/drawing/2014/main" id="{725A000D-8409-8BA7-5B4E-7FF5BF260287}"/>
              </a:ext>
            </a:extLst>
          </p:cNvPr>
          <p:cNvSpPr txBox="1"/>
          <p:nvPr/>
        </p:nvSpPr>
        <p:spPr>
          <a:xfrm>
            <a:off x="1170858" y="4845050"/>
            <a:ext cx="10515600" cy="3046988"/>
          </a:xfrm>
          <a:prstGeom prst="rect">
            <a:avLst/>
          </a:prstGeom>
          <a:noFill/>
        </p:spPr>
        <p:txBody>
          <a:bodyPr wrap="square">
            <a:spAutoFit/>
          </a:bodyPr>
          <a:lstStyle/>
          <a:p>
            <a:r>
              <a:rPr lang="en-US" sz="2400" dirty="0">
                <a:solidFill>
                  <a:schemeClr val="bg1"/>
                </a:solidFill>
                <a:latin typeface="__Inter_36bd41"/>
              </a:rPr>
              <a:t>So in</a:t>
            </a:r>
            <a:r>
              <a:rPr lang="en-US" sz="2400" b="0" i="0" dirty="0">
                <a:solidFill>
                  <a:schemeClr val="bg1"/>
                </a:solidFill>
                <a:effectLst/>
                <a:latin typeface="__Inter_36bd41"/>
              </a:rPr>
              <a:t> conclusion, </a:t>
            </a:r>
            <a:r>
              <a:rPr lang="en-US" sz="2400" b="0" i="0" dirty="0" err="1">
                <a:solidFill>
                  <a:schemeClr val="bg1"/>
                </a:solidFill>
                <a:effectLst/>
                <a:latin typeface="__Inter_36bd41"/>
              </a:rPr>
              <a:t>Medinet</a:t>
            </a:r>
            <a:r>
              <a:rPr lang="en-US" sz="2400" b="0" i="0" dirty="0">
                <a:solidFill>
                  <a:schemeClr val="bg1"/>
                </a:solidFill>
                <a:effectLst/>
                <a:latin typeface="__Inter_36bd41"/>
              </a:rPr>
              <a:t> addresses the common problems patients face when it comes to medical appointments and healthcare services, including lack of transparency in doctor profiles and ratings, difficulty in accessing medication advice and delivery, and limited access to urgent medical assistance. By providing comprehensive doctor profiles and ratings, online medication advice and home delivery, and quick and easy access to urgent medical assistance, </a:t>
            </a:r>
            <a:r>
              <a:rPr lang="en-US" sz="2400" b="0" i="0" dirty="0" err="1">
                <a:solidFill>
                  <a:schemeClr val="bg1"/>
                </a:solidFill>
                <a:effectLst/>
                <a:latin typeface="__Inter_36bd41"/>
              </a:rPr>
              <a:t>Medinet</a:t>
            </a:r>
            <a:r>
              <a:rPr lang="en-US" sz="2400" b="0" i="0" dirty="0">
                <a:solidFill>
                  <a:schemeClr val="bg1"/>
                </a:solidFill>
                <a:effectLst/>
                <a:latin typeface="__Inter_36bd41"/>
              </a:rPr>
              <a:t> empowers patients to take control of their healthcare, improves patient outcomes, and enhances the overall healthcare experience</a:t>
            </a:r>
            <a:r>
              <a:rPr lang="en-US" b="0" i="0" dirty="0">
                <a:solidFill>
                  <a:srgbClr val="374151"/>
                </a:solidFill>
                <a:effectLst/>
                <a:latin typeface="__Inter_36bd41"/>
              </a:rPr>
              <a:t>.</a:t>
            </a:r>
            <a:endParaRPr lang="en-IN" dirty="0"/>
          </a:p>
        </p:txBody>
      </p:sp>
      <p:grpSp>
        <p:nvGrpSpPr>
          <p:cNvPr id="13" name="object 2">
            <a:extLst>
              <a:ext uri="{FF2B5EF4-FFF2-40B4-BE49-F238E27FC236}">
                <a16:creationId xmlns:a16="http://schemas.microsoft.com/office/drawing/2014/main" id="{BB9D80D1-57D3-AC55-7C4D-FBA148D9694E}"/>
              </a:ext>
            </a:extLst>
          </p:cNvPr>
          <p:cNvGrpSpPr/>
          <p:nvPr/>
        </p:nvGrpSpPr>
        <p:grpSpPr>
          <a:xfrm>
            <a:off x="12640781" y="0"/>
            <a:ext cx="5647690" cy="5734685"/>
            <a:chOff x="12640781" y="0"/>
            <a:chExt cx="5647690" cy="5734685"/>
          </a:xfrm>
        </p:grpSpPr>
        <p:sp>
          <p:nvSpPr>
            <p:cNvPr id="14" name="object 3">
              <a:extLst>
                <a:ext uri="{FF2B5EF4-FFF2-40B4-BE49-F238E27FC236}">
                  <a16:creationId xmlns:a16="http://schemas.microsoft.com/office/drawing/2014/main" id="{F35255F8-3153-6016-9B0D-0796660E0710}"/>
                </a:ext>
              </a:extLst>
            </p:cNvPr>
            <p:cNvSpPr/>
            <p:nvPr/>
          </p:nvSpPr>
          <p:spPr>
            <a:xfrm>
              <a:off x="16373093" y="2795257"/>
              <a:ext cx="1915160" cy="2939415"/>
            </a:xfrm>
            <a:custGeom>
              <a:avLst/>
              <a:gdLst/>
              <a:ahLst/>
              <a:cxnLst/>
              <a:rect l="l" t="t" r="r" b="b"/>
              <a:pathLst>
                <a:path w="1915159" h="2939415">
                  <a:moveTo>
                    <a:pt x="1739645" y="0"/>
                  </a:moveTo>
                  <a:lnTo>
                    <a:pt x="0" y="1738312"/>
                  </a:lnTo>
                  <a:lnTo>
                    <a:pt x="1201419" y="2938868"/>
                  </a:lnTo>
                  <a:lnTo>
                    <a:pt x="1914944" y="2225891"/>
                  </a:lnTo>
                  <a:lnTo>
                    <a:pt x="1914944" y="175172"/>
                  </a:lnTo>
                  <a:lnTo>
                    <a:pt x="1739645" y="0"/>
                  </a:lnTo>
                  <a:close/>
                </a:path>
              </a:pathLst>
            </a:custGeom>
            <a:solidFill>
              <a:srgbClr val="484C68"/>
            </a:solidFill>
          </p:spPr>
          <p:txBody>
            <a:bodyPr wrap="square" lIns="0" tIns="0" rIns="0" bIns="0" rtlCol="0"/>
            <a:lstStyle/>
            <a:p>
              <a:endParaRPr/>
            </a:p>
          </p:txBody>
        </p:sp>
        <p:sp>
          <p:nvSpPr>
            <p:cNvPr id="15" name="object 4">
              <a:extLst>
                <a:ext uri="{FF2B5EF4-FFF2-40B4-BE49-F238E27FC236}">
                  <a16:creationId xmlns:a16="http://schemas.microsoft.com/office/drawing/2014/main" id="{F1379E35-A939-1465-4139-E0E68B9910A3}"/>
                </a:ext>
              </a:extLst>
            </p:cNvPr>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65" y="3075927"/>
                  </a:lnTo>
                  <a:lnTo>
                    <a:pt x="5647207" y="504634"/>
                  </a:lnTo>
                  <a:lnTo>
                    <a:pt x="5647207" y="0"/>
                  </a:lnTo>
                  <a:close/>
                </a:path>
              </a:pathLst>
            </a:custGeom>
            <a:solidFill>
              <a:srgbClr val="70B1DA"/>
            </a:solidFill>
          </p:spPr>
          <p:txBody>
            <a:bodyPr wrap="square" lIns="0" tIns="0" rIns="0" bIns="0" rtlCol="0"/>
            <a:lstStyle/>
            <a:p>
              <a:endParaRPr/>
            </a:p>
          </p:txBody>
        </p:sp>
      </p:grpSp>
    </p:spTree>
    <p:extLst>
      <p:ext uri="{BB962C8B-B14F-4D97-AF65-F5344CB8AC3E}">
        <p14:creationId xmlns:p14="http://schemas.microsoft.com/office/powerpoint/2010/main" val="258141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5" y="0"/>
            <a:ext cx="3388360" cy="1694180"/>
          </a:xfrm>
          <a:custGeom>
            <a:avLst/>
            <a:gdLst/>
            <a:ahLst/>
            <a:cxnLst/>
            <a:rect l="l" t="t" r="r" b="b"/>
            <a:pathLst>
              <a:path w="3388359" h="1694180">
                <a:moveTo>
                  <a:pt x="3388258" y="0"/>
                </a:moveTo>
                <a:lnTo>
                  <a:pt x="0" y="0"/>
                </a:lnTo>
                <a:lnTo>
                  <a:pt x="1694129" y="1694129"/>
                </a:lnTo>
                <a:lnTo>
                  <a:pt x="3388258"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6"/>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4"/>
                  </a:lnTo>
                  <a:lnTo>
                    <a:pt x="0" y="1313910"/>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0"/>
            <a:ext cx="8515985" cy="10288270"/>
            <a:chOff x="0" y="0"/>
            <a:chExt cx="8515985" cy="10288270"/>
          </a:xfrm>
        </p:grpSpPr>
        <p:sp>
          <p:nvSpPr>
            <p:cNvPr id="7" name="object 7"/>
            <p:cNvSpPr/>
            <p:nvPr/>
          </p:nvSpPr>
          <p:spPr>
            <a:xfrm>
              <a:off x="2067496" y="1715008"/>
              <a:ext cx="6448425" cy="6448425"/>
            </a:xfrm>
            <a:custGeom>
              <a:avLst/>
              <a:gdLst/>
              <a:ahLst/>
              <a:cxnLst/>
              <a:rect l="l" t="t" r="r" b="b"/>
              <a:pathLst>
                <a:path w="6448425" h="6448425">
                  <a:moveTo>
                    <a:pt x="3224212" y="0"/>
                  </a:moveTo>
                  <a:lnTo>
                    <a:pt x="0" y="3225457"/>
                  </a:lnTo>
                  <a:lnTo>
                    <a:pt x="3224212" y="6448425"/>
                  </a:lnTo>
                  <a:lnTo>
                    <a:pt x="6448425" y="3225457"/>
                  </a:lnTo>
                  <a:lnTo>
                    <a:pt x="3224212" y="0"/>
                  </a:lnTo>
                  <a:close/>
                </a:path>
              </a:pathLst>
            </a:custGeom>
            <a:solidFill>
              <a:srgbClr val="484C68"/>
            </a:solidFill>
          </p:spPr>
          <p:txBody>
            <a:bodyPr wrap="square" lIns="0" tIns="0" rIns="0" bIns="0" rtlCol="0"/>
            <a:lstStyle/>
            <a:p>
              <a:endParaRPr/>
            </a:p>
          </p:txBody>
        </p:sp>
        <p:sp>
          <p:nvSpPr>
            <p:cNvPr id="8" name="object 8"/>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9"/>
              <a:ext cx="5320563" cy="5055743"/>
            </a:xfrm>
            <a:prstGeom prst="rect">
              <a:avLst/>
            </a:prstGeom>
          </p:spPr>
        </p:pic>
        <p:pic>
          <p:nvPicPr>
            <p:cNvPr id="10" name="object 10"/>
            <p:cNvPicPr/>
            <p:nvPr/>
          </p:nvPicPr>
          <p:blipFill>
            <a:blip r:embed="rId3" cstate="print"/>
            <a:stretch>
              <a:fillRect/>
            </a:stretch>
          </p:blipFill>
          <p:spPr>
            <a:xfrm>
              <a:off x="0" y="0"/>
              <a:ext cx="4753495" cy="4615561"/>
            </a:xfrm>
            <a:prstGeom prst="rect">
              <a:avLst/>
            </a:prstGeom>
          </p:spPr>
        </p:pic>
      </p:grpSp>
      <p:sp>
        <p:nvSpPr>
          <p:cNvPr id="11" name="object 11"/>
          <p:cNvSpPr txBox="1">
            <a:spLocks noGrp="1"/>
          </p:cNvSpPr>
          <p:nvPr>
            <p:ph type="title"/>
          </p:nvPr>
        </p:nvSpPr>
        <p:spPr>
          <a:xfrm>
            <a:off x="6786415" y="509495"/>
            <a:ext cx="5293360" cy="1818447"/>
          </a:xfrm>
          <a:prstGeom prst="rect">
            <a:avLst/>
          </a:prstGeom>
        </p:spPr>
        <p:txBody>
          <a:bodyPr vert="horz" wrap="square" lIns="0" tIns="124460" rIns="0" bIns="0" rtlCol="0">
            <a:spAutoFit/>
          </a:bodyPr>
          <a:lstStyle/>
          <a:p>
            <a:pPr marL="12700" marR="5080">
              <a:lnSpc>
                <a:spcPts val="4430"/>
              </a:lnSpc>
              <a:spcBef>
                <a:spcPts val="980"/>
              </a:spcBef>
            </a:pPr>
            <a:r>
              <a:rPr lang="en-IN" sz="4400" dirty="0">
                <a:solidFill>
                  <a:schemeClr val="tx2">
                    <a:lumMod val="20000"/>
                    <a:lumOff val="80000"/>
                  </a:schemeClr>
                </a:solidFill>
              </a:rPr>
              <a:t>Software and hardware requirements </a:t>
            </a:r>
            <a:endParaRPr sz="4400" dirty="0">
              <a:solidFill>
                <a:schemeClr val="tx2">
                  <a:lumMod val="20000"/>
                  <a:lumOff val="80000"/>
                </a:schemeClr>
              </a:solidFill>
            </a:endParaRPr>
          </a:p>
        </p:txBody>
      </p:sp>
      <p:sp>
        <p:nvSpPr>
          <p:cNvPr id="14" name="object 14"/>
          <p:cNvSpPr/>
          <p:nvPr/>
        </p:nvSpPr>
        <p:spPr>
          <a:xfrm>
            <a:off x="6723769" y="2439339"/>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5" name="object 14">
            <a:extLst>
              <a:ext uri="{FF2B5EF4-FFF2-40B4-BE49-F238E27FC236}">
                <a16:creationId xmlns:a16="http://schemas.microsoft.com/office/drawing/2014/main" id="{4BC425F0-DD7C-24B3-6FCA-8C817A2267B2}"/>
              </a:ext>
            </a:extLst>
          </p:cNvPr>
          <p:cNvSpPr/>
          <p:nvPr/>
        </p:nvSpPr>
        <p:spPr>
          <a:xfrm>
            <a:off x="6677545" y="267387"/>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6" name="object 14">
            <a:extLst>
              <a:ext uri="{FF2B5EF4-FFF2-40B4-BE49-F238E27FC236}">
                <a16:creationId xmlns:a16="http://schemas.microsoft.com/office/drawing/2014/main" id="{D221B9AB-77CC-4880-B446-348F781AC749}"/>
              </a:ext>
            </a:extLst>
          </p:cNvPr>
          <p:cNvSpPr/>
          <p:nvPr/>
        </p:nvSpPr>
        <p:spPr>
          <a:xfrm rot="5400000">
            <a:off x="9082649" y="1324222"/>
            <a:ext cx="2268334" cy="15240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7" name="object 14">
            <a:extLst>
              <a:ext uri="{FF2B5EF4-FFF2-40B4-BE49-F238E27FC236}">
                <a16:creationId xmlns:a16="http://schemas.microsoft.com/office/drawing/2014/main" id="{43875EE3-EC3F-D938-219F-C3191AC1F1E6}"/>
              </a:ext>
            </a:extLst>
          </p:cNvPr>
          <p:cNvSpPr/>
          <p:nvPr/>
        </p:nvSpPr>
        <p:spPr>
          <a:xfrm rot="5400000">
            <a:off x="5513402" y="1325354"/>
            <a:ext cx="2268334" cy="15240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9" name="TextBox 18">
            <a:extLst>
              <a:ext uri="{FF2B5EF4-FFF2-40B4-BE49-F238E27FC236}">
                <a16:creationId xmlns:a16="http://schemas.microsoft.com/office/drawing/2014/main" id="{243AED3E-F18B-9552-5C78-D6D0DB240A1D}"/>
              </a:ext>
            </a:extLst>
          </p:cNvPr>
          <p:cNvSpPr txBox="1"/>
          <p:nvPr/>
        </p:nvSpPr>
        <p:spPr>
          <a:xfrm>
            <a:off x="9407490" y="4008414"/>
            <a:ext cx="9151374" cy="1323439"/>
          </a:xfrm>
          <a:prstGeom prst="rect">
            <a:avLst/>
          </a:prstGeom>
          <a:noFill/>
        </p:spPr>
        <p:txBody>
          <a:bodyPr wrap="square">
            <a:spAutoFit/>
          </a:bodyPr>
          <a:lstStyle/>
          <a:p>
            <a:r>
              <a:rPr lang="en-IN" sz="4000" dirty="0">
                <a:solidFill>
                  <a:schemeClr val="bg1"/>
                </a:solidFill>
              </a:rPr>
              <a:t>-&gt; Software requirements : -     </a:t>
            </a:r>
            <a:r>
              <a:rPr lang="en-IN" sz="4000" dirty="0" err="1">
                <a:solidFill>
                  <a:schemeClr val="bg1"/>
                </a:solidFill>
              </a:rPr>
              <a:t>xampp</a:t>
            </a:r>
            <a:r>
              <a:rPr lang="en-IN" sz="4000" dirty="0">
                <a:solidFill>
                  <a:schemeClr val="bg1"/>
                </a:solidFill>
              </a:rPr>
              <a:t>, </a:t>
            </a:r>
            <a:r>
              <a:rPr lang="en-IN" sz="4000" dirty="0" err="1">
                <a:solidFill>
                  <a:schemeClr val="bg1"/>
                </a:solidFill>
              </a:rPr>
              <a:t>vscode</a:t>
            </a:r>
            <a:endParaRPr lang="en-IN" sz="4000" dirty="0">
              <a:solidFill>
                <a:schemeClr val="bg1"/>
              </a:solidFill>
            </a:endParaRPr>
          </a:p>
        </p:txBody>
      </p:sp>
      <p:sp>
        <p:nvSpPr>
          <p:cNvPr id="21" name="TextBox 20">
            <a:extLst>
              <a:ext uri="{FF2B5EF4-FFF2-40B4-BE49-F238E27FC236}">
                <a16:creationId xmlns:a16="http://schemas.microsoft.com/office/drawing/2014/main" id="{098FFF5E-72AD-4BF0-19F5-73C403B64DFB}"/>
              </a:ext>
            </a:extLst>
          </p:cNvPr>
          <p:cNvSpPr txBox="1"/>
          <p:nvPr/>
        </p:nvSpPr>
        <p:spPr>
          <a:xfrm>
            <a:off x="9439445" y="5972951"/>
            <a:ext cx="9151374" cy="1323439"/>
          </a:xfrm>
          <a:prstGeom prst="rect">
            <a:avLst/>
          </a:prstGeom>
          <a:noFill/>
        </p:spPr>
        <p:txBody>
          <a:bodyPr wrap="square">
            <a:spAutoFit/>
          </a:bodyPr>
          <a:lstStyle/>
          <a:p>
            <a:r>
              <a:rPr lang="en-IN" sz="4000" dirty="0">
                <a:solidFill>
                  <a:schemeClr val="bg1"/>
                </a:solidFill>
              </a:rPr>
              <a:t>-&gt;Hardware requirements :-</a:t>
            </a:r>
          </a:p>
          <a:p>
            <a:r>
              <a:rPr lang="en-IN" sz="4000" dirty="0">
                <a:solidFill>
                  <a:schemeClr val="bg1"/>
                </a:solidFill>
              </a:rPr>
              <a:t>Laptop </a:t>
            </a:r>
          </a:p>
        </p:txBody>
      </p:sp>
      <p:sp>
        <p:nvSpPr>
          <p:cNvPr id="23" name="TextBox 22">
            <a:extLst>
              <a:ext uri="{FF2B5EF4-FFF2-40B4-BE49-F238E27FC236}">
                <a16:creationId xmlns:a16="http://schemas.microsoft.com/office/drawing/2014/main" id="{E6F31D40-BF86-64FB-99AA-6A219CB6B1AE}"/>
              </a:ext>
            </a:extLst>
          </p:cNvPr>
          <p:cNvSpPr txBox="1"/>
          <p:nvPr/>
        </p:nvSpPr>
        <p:spPr>
          <a:xfrm>
            <a:off x="4575687" y="4962521"/>
            <a:ext cx="9151374" cy="369332"/>
          </a:xfrm>
          <a:prstGeom prst="rect">
            <a:avLst/>
          </a:prstGeom>
          <a:noFill/>
        </p:spPr>
        <p:txBody>
          <a:bodyPr wrap="square">
            <a:spAutoFit/>
          </a:bodyPr>
          <a:lstStyle/>
          <a:p>
            <a:r>
              <a:rPr lang="en-IN" sz="1800" dirty="0">
                <a:solidFill>
                  <a:schemeClr val="tx2">
                    <a:lumMod val="20000"/>
                    <a:lumOff val="80000"/>
                  </a:schemeClr>
                </a:solidFill>
              </a:rPr>
              <a:t>h</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TotalTime>
  <Words>2328</Words>
  <Application>Microsoft Office PowerPoint</Application>
  <PresentationFormat>Custom</PresentationFormat>
  <Paragraphs>183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__Inter_36bd41</vt:lpstr>
      <vt:lpstr>Arial</vt:lpstr>
      <vt:lpstr>Calibri</vt:lpstr>
      <vt:lpstr>Cambria</vt:lpstr>
      <vt:lpstr>Lucida Sans Unicode</vt:lpstr>
      <vt:lpstr>Times New Roman</vt:lpstr>
      <vt:lpstr>Trebuchet MS</vt:lpstr>
      <vt:lpstr>Office Theme</vt:lpstr>
      <vt:lpstr>PowerPoint Presentation</vt:lpstr>
      <vt:lpstr>PowerPoint Presentation</vt:lpstr>
      <vt:lpstr>PowerPoint Presentation</vt:lpstr>
      <vt:lpstr>PowerPoint Presentation</vt:lpstr>
      <vt:lpstr>     3) Emergency Booking: In case of emergencies, our website offers a quick and efficient way to book an ambulance. With just a few clicks, you can request immediate medical assistance, ensuring timely help when it matters the most.   4) Appointment Scheduling: Book appointments with your preferred doctor at a time that suits you. Receive reminders and notifications to ensure you never miss a scheduled appointment.   5) User-Friendly Interface: Our website is designed to be intuitive and user-friendly, making it easy for you to navigate through different sections such as doctor profiles, medication details, and emergency services. Whether you're accessing it from a computer or a mobile device, the interface remains seamless and responsive.    </vt:lpstr>
      <vt:lpstr>Understanding Patient Needs</vt:lpstr>
      <vt:lpstr>PROBLEM STATEMENT</vt:lpstr>
      <vt:lpstr>PowerPoint Presentation</vt:lpstr>
      <vt:lpstr>Software and hardware requirements </vt:lpstr>
      <vt:lpstr>Modules :-</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kashs</dc:creator>
  <cp:lastModifiedBy>Hardik Jain</cp:lastModifiedBy>
  <cp:revision>3</cp:revision>
  <dcterms:created xsi:type="dcterms:W3CDTF">2024-08-31T09:55:37Z</dcterms:created>
  <dcterms:modified xsi:type="dcterms:W3CDTF">2024-09-01T08:04:38Z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2024-08-31T00:00:00Z</vt:filetime>
  </property>
  <property fmtid="{D5CDD505-2E9C-101B-9397-08002B2CF9AE}" pid="3" name="Creator">
    <vt:lpwstr>Chromium</vt:lpwstr>
  </property>
  <property fmtid="{D5CDD505-2E9C-101B-9397-08002B2CF9AE}" pid="4" name="LastSaved">
    <vt:filetime>2024-08-31T00:00:00Z</vt:filetime>
  </property>
  <property fmtid="{D5CDD505-2E9C-101B-9397-08002B2CF9AE}" pid="5" name="Producer">
    <vt:lpwstr>GPL Ghostscript 10.02.0</vt:lpwstr>
  </property>
</Properties>
</file>